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2" r:id="rId6"/>
    <p:sldId id="260" r:id="rId7"/>
    <p:sldId id="270" r:id="rId8"/>
    <p:sldId id="271" r:id="rId9"/>
    <p:sldId id="269" r:id="rId10"/>
    <p:sldId id="272" r:id="rId11"/>
    <p:sldId id="273" r:id="rId12"/>
    <p:sldId id="274" r:id="rId13"/>
    <p:sldId id="275" r:id="rId14"/>
    <p:sldId id="279" r:id="rId15"/>
    <p:sldId id="280" r:id="rId16"/>
    <p:sldId id="263" r:id="rId17"/>
    <p:sldId id="264" r:id="rId18"/>
    <p:sldId id="265" r:id="rId19"/>
    <p:sldId id="266" r:id="rId20"/>
    <p:sldId id="276" r:id="rId21"/>
    <p:sldId id="267" r:id="rId22"/>
    <p:sldId id="277" r:id="rId23"/>
    <p:sldId id="278" r:id="rId24"/>
  </p:sldIdLst>
  <p:sldSz cx="12192000" cy="6858000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Play" panose="020B0604020202020204" charset="0"/>
      <p:regular r:id="rId30"/>
      <p:bold r:id="rId31"/>
    </p:embeddedFont>
    <p:embeddedFont>
      <p:font typeface="Segoe UI" panose="020B0502040204020203" pitchFamily="34" charset="0"/>
      <p:regular r:id="rId32"/>
      <p:bold r:id="rId33"/>
      <p:italic r:id="rId34"/>
      <p:boldItalic r:id="rId35"/>
    </p:embeddedFont>
    <p:embeddedFont>
      <p:font typeface="Segoe UI Black" panose="020B0A02040204020203" pitchFamily="34" charset="0"/>
      <p:bold r:id="rId36"/>
      <p:boldItalic r:id="rId37"/>
    </p:embeddedFont>
    <p:embeddedFont>
      <p:font typeface="Teko" panose="020B0604020202020204" charset="0"/>
      <p:regular r:id="rId38"/>
      <p:bold r:id="rId3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2" roundtripDataSignature="AMtx7mhlYZeJlHAMfdEGB3nokPoyquy8Y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41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customschemas.google.com/relationships/presentationmetadata" Target="meta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tableStyles" Target="tableStyles.xml"/></Relationships>
</file>

<file path=ppt/media/hdphoto1.wdp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gif>
</file>

<file path=ppt/media/image2.png>
</file>

<file path=ppt/media/image20.gif>
</file>

<file path=ppt/media/image21.png>
</file>

<file path=ppt/media/image22.png>
</file>

<file path=ppt/media/image23.png>
</file>

<file path=ppt/media/image3.png>
</file>

<file path=ppt/media/image4.gif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" name="Google Shape;8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871e6200b5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7" name="Google Shape;107;g871e6200b5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643501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871e6200b5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5" name="Google Shape;125;g871e6200b5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871e6200b5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1" name="Google Shape;131;g871e6200b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871e6200b5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0" name="Google Shape;140;g871e6200b5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871e6200b5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6" name="Google Shape;146;g871e6200b5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71e6200b5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2" name="Google Shape;152;g871e6200b5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71e6200b5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2" name="Google Shape;152;g871e6200b5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656438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71e6200b5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2" name="Google Shape;152;g871e6200b5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23940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7" name="Google Shape;8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4" name="Google Shape;9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871e6200b5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1" name="Google Shape;101;g871e6200b5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871e6200b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9" name="Google Shape;119;g871e6200b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871e6200b5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7" name="Google Shape;107;g871e6200b5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871e6200b5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7" name="Google Shape;107;g871e6200b5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791126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871e6200b5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1" name="Google Shape;101;g871e6200b5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815789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871e6200b5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7" name="Google Shape;107;g871e6200b5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64254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778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25984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61892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09132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8124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32030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1022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09332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49964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69104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97206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46000">
              <a:schemeClr val="bg1">
                <a:lumMod val="75000"/>
                <a:lumOff val="25000"/>
              </a:schemeClr>
            </a:gs>
            <a:gs pos="0">
              <a:schemeClr val="bg2">
                <a:lumMod val="20000"/>
                <a:lumOff val="8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932828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"/>
          <p:cNvSpPr txBox="1">
            <a:spLocks noGrp="1"/>
          </p:cNvSpPr>
          <p:nvPr>
            <p:ph type="ctrTitle"/>
          </p:nvPr>
        </p:nvSpPr>
        <p:spPr>
          <a:xfrm>
            <a:off x="1524000" y="971457"/>
            <a:ext cx="9144000" cy="10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s-CO" b="1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Lógica y algoritmia</a:t>
            </a:r>
            <a:endParaRPr b="1" dirty="0">
              <a:latin typeface="Segoe UI Black" panose="020B0A02040204020203" pitchFamily="34" charset="0"/>
              <a:ea typeface="Segoe UI Black" panose="020B0A02040204020203" pitchFamily="34" charset="0"/>
              <a:cs typeface="Teko"/>
              <a:sym typeface="Teko"/>
            </a:endParaRPr>
          </a:p>
        </p:txBody>
      </p:sp>
      <p:pic>
        <p:nvPicPr>
          <p:cNvPr id="1026" name="Picture 2" descr="Calculating Figure It Out GIF">
            <a:extLst>
              <a:ext uri="{FF2B5EF4-FFF2-40B4-BE49-F238E27FC236}">
                <a16:creationId xmlns:a16="http://schemas.microsoft.com/office/drawing/2014/main" id="{961C35AE-FA91-4210-B286-5F8BBC16EA8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8596" y="2604705"/>
            <a:ext cx="3254808" cy="3599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89;p3">
            <a:extLst>
              <a:ext uri="{FF2B5EF4-FFF2-40B4-BE49-F238E27FC236}">
                <a16:creationId xmlns:a16="http://schemas.microsoft.com/office/drawing/2014/main" id="{05D80239-BD02-43D9-A5A1-ADA924B8A050}"/>
              </a:ext>
            </a:extLst>
          </p:cNvPr>
          <p:cNvSpPr txBox="1">
            <a:spLocks/>
          </p:cNvSpPr>
          <p:nvPr/>
        </p:nvSpPr>
        <p:spPr>
          <a:xfrm>
            <a:off x="2191327" y="507100"/>
            <a:ext cx="7809346" cy="9041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SzPts val="1800"/>
            </a:pPr>
            <a:r>
              <a:rPr lang="es-CO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VARIABLES Y CONSTANTES</a:t>
            </a:r>
          </a:p>
        </p:txBody>
      </p:sp>
      <p:graphicFrame>
        <p:nvGraphicFramePr>
          <p:cNvPr id="7" name="Google Shape;89;p9">
            <a:extLst>
              <a:ext uri="{FF2B5EF4-FFF2-40B4-BE49-F238E27FC236}">
                <a16:creationId xmlns:a16="http://schemas.microsoft.com/office/drawing/2014/main" id="{72BE1489-C250-44E1-BDBF-FE3858B007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8831782"/>
              </p:ext>
            </p:extLst>
          </p:nvPr>
        </p:nvGraphicFramePr>
        <p:xfrm>
          <a:off x="1086624" y="1640108"/>
          <a:ext cx="10438626" cy="482475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564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64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601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5560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8800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b="1" u="none" strike="noStrike" cap="none">
                          <a:sym typeface="Teko"/>
                        </a:rPr>
                        <a:t>Tipo</a:t>
                      </a:r>
                      <a:endParaRPr sz="2000" b="1" u="none" strike="noStrike" cap="none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b="1" u="none" strike="noStrike" cap="none" dirty="0">
                          <a:sym typeface="Teko"/>
                        </a:rPr>
                        <a:t>Descripción</a:t>
                      </a:r>
                      <a:endParaRPr sz="2000" b="1" u="none" strike="noStrike" cap="none" dirty="0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b="1" u="none" strike="noStrike" cap="none">
                          <a:sym typeface="Teko"/>
                        </a:rPr>
                        <a:t>Sintaxis</a:t>
                      </a:r>
                      <a:endParaRPr sz="2000" b="1" u="none" strike="noStrike" cap="none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b="1" u="none" strike="noStrike" cap="none" dirty="0" err="1">
                          <a:sym typeface="Teko"/>
                        </a:rPr>
                        <a:t>Scope</a:t>
                      </a:r>
                      <a:r>
                        <a:rPr lang="es-MX" sz="2000" b="1" u="none" strike="noStrike" cap="none" dirty="0">
                          <a:sym typeface="Teko"/>
                        </a:rPr>
                        <a:t> o alcance</a:t>
                      </a:r>
                      <a:endParaRPr sz="2800" b="1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5989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u="none" strike="noStrike" cap="none" dirty="0">
                          <a:solidFill>
                            <a:srgbClr val="ED41E1"/>
                          </a:solidFill>
                          <a:sym typeface="Teko"/>
                        </a:rPr>
                        <a:t>var </a:t>
                      </a:r>
                      <a:endParaRPr sz="2000" u="none" strike="noStrike" cap="none" dirty="0">
                        <a:solidFill>
                          <a:srgbClr val="ED41E1"/>
                        </a:solidFill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b="0" u="none" strike="noStrike" cap="none" dirty="0">
                          <a:solidFill>
                            <a:schemeClr val="tx1"/>
                          </a:solidFill>
                          <a:sym typeface="Teko"/>
                        </a:rPr>
                        <a:t>Palabra reservada que permite reservar un espacio de memoria y permite </a:t>
                      </a:r>
                      <a:r>
                        <a:rPr lang="es-MX" sz="2000" b="0" u="none" strike="noStrike" cap="none" dirty="0" err="1">
                          <a:solidFill>
                            <a:schemeClr val="tx1"/>
                          </a:solidFill>
                          <a:sym typeface="Teko"/>
                        </a:rPr>
                        <a:t>redeclararse</a:t>
                      </a:r>
                      <a:r>
                        <a:rPr lang="es-MX" sz="2000" b="0" u="none" strike="noStrike" cap="none" dirty="0">
                          <a:solidFill>
                            <a:schemeClr val="tx1"/>
                          </a:solidFill>
                          <a:sym typeface="Teko"/>
                        </a:rPr>
                        <a:t>.</a:t>
                      </a:r>
                      <a:endParaRPr sz="2000" u="none" strike="noStrike" cap="none" dirty="0">
                        <a:solidFill>
                          <a:schemeClr val="tx1"/>
                        </a:solidFill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s-MX" sz="1400" b="0" u="none" strike="noStrike" cap="none" dirty="0">
                          <a:solidFill>
                            <a:srgbClr val="ED41E1"/>
                          </a:solidFill>
                          <a:sym typeface="Teko"/>
                        </a:rPr>
                        <a:t>var</a:t>
                      </a:r>
                      <a:r>
                        <a:rPr lang="es-MX" sz="1400" b="0" u="none" strike="noStrike" cap="none" dirty="0">
                          <a:solidFill>
                            <a:schemeClr val="dk1"/>
                          </a:solidFill>
                          <a:sym typeface="Teko"/>
                        </a:rPr>
                        <a:t> </a:t>
                      </a:r>
                      <a:r>
                        <a:rPr lang="es-MX" sz="1400" b="0" u="none" strike="noStrike" cap="none" dirty="0">
                          <a:solidFill>
                            <a:srgbClr val="00B0F0"/>
                          </a:solidFill>
                          <a:sym typeface="Teko"/>
                        </a:rPr>
                        <a:t>nombre</a:t>
                      </a:r>
                      <a:r>
                        <a:rPr lang="es-MX" sz="1400" b="0" u="none" strike="noStrike" cap="none" dirty="0">
                          <a:solidFill>
                            <a:schemeClr val="dk1"/>
                          </a:solidFill>
                          <a:sym typeface="Teko"/>
                        </a:rPr>
                        <a:t> </a:t>
                      </a:r>
                      <a:r>
                        <a:rPr lang="es-MX" sz="1400" b="0" u="none" strike="noStrike" cap="none" dirty="0">
                          <a:solidFill>
                            <a:schemeClr val="tx1"/>
                          </a:solidFill>
                          <a:sym typeface="Teko"/>
                        </a:rPr>
                        <a:t>=</a:t>
                      </a:r>
                      <a:r>
                        <a:rPr lang="es-MX" sz="1400" b="0" u="none" strike="noStrike" cap="none" dirty="0">
                          <a:solidFill>
                            <a:schemeClr val="dk1"/>
                          </a:solidFill>
                          <a:sym typeface="Teko"/>
                        </a:rPr>
                        <a:t> </a:t>
                      </a:r>
                      <a:r>
                        <a:rPr lang="es-MX" sz="1400" b="0" u="none" strike="noStrike" cap="none" dirty="0">
                          <a:solidFill>
                            <a:srgbClr val="EF8600"/>
                          </a:solidFill>
                          <a:sym typeface="Teko"/>
                        </a:rPr>
                        <a:t>“Sammy”</a:t>
                      </a:r>
                      <a:r>
                        <a:rPr lang="es-MX" sz="1400" b="0" u="none" strike="noStrike" cap="none" dirty="0">
                          <a:solidFill>
                            <a:schemeClr val="tx1"/>
                          </a:solidFill>
                          <a:sym typeface="Teko"/>
                        </a:rPr>
                        <a:t>;</a:t>
                      </a:r>
                      <a:endParaRPr sz="1800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s-MX" sz="1400" b="0" u="none" strike="noStrike" cap="none" dirty="0">
                          <a:solidFill>
                            <a:srgbClr val="ED41E1"/>
                          </a:solidFill>
                          <a:sym typeface="Teko"/>
                        </a:rPr>
                        <a:t>var </a:t>
                      </a:r>
                      <a:r>
                        <a:rPr lang="es-MX" sz="1400" b="0" u="none" strike="noStrike" cap="none" dirty="0">
                          <a:solidFill>
                            <a:srgbClr val="00B0F0"/>
                          </a:solidFill>
                          <a:sym typeface="Teko"/>
                        </a:rPr>
                        <a:t>apellido</a:t>
                      </a:r>
                      <a:r>
                        <a:rPr lang="es-MX" sz="1400" b="0" u="none" strike="noStrike" cap="none" dirty="0">
                          <a:solidFill>
                            <a:schemeClr val="dk1"/>
                          </a:solidFill>
                          <a:sym typeface="Teko"/>
                        </a:rPr>
                        <a:t> </a:t>
                      </a:r>
                      <a:r>
                        <a:rPr lang="es-MX" sz="1400" b="0" u="none" strike="noStrike" cap="none" dirty="0">
                          <a:solidFill>
                            <a:schemeClr val="tx1"/>
                          </a:solidFill>
                          <a:sym typeface="Teko"/>
                        </a:rPr>
                        <a:t>=</a:t>
                      </a:r>
                      <a:r>
                        <a:rPr lang="es-MX" sz="1400" b="0" u="none" strike="noStrike" cap="none" dirty="0">
                          <a:solidFill>
                            <a:schemeClr val="dk1"/>
                          </a:solidFill>
                          <a:sym typeface="Teko"/>
                        </a:rPr>
                        <a:t> </a:t>
                      </a:r>
                      <a:r>
                        <a:rPr lang="es-MX" sz="1400" b="0" u="none" strike="noStrike" cap="none" dirty="0">
                          <a:solidFill>
                            <a:srgbClr val="EF8600"/>
                          </a:solidFill>
                          <a:sym typeface="Teko"/>
                        </a:rPr>
                        <a:t>“Rosas”</a:t>
                      </a:r>
                      <a:r>
                        <a:rPr lang="es-MX" sz="1400" b="0" u="none" strike="noStrike" cap="none" dirty="0">
                          <a:solidFill>
                            <a:schemeClr val="tx1"/>
                          </a:solidFill>
                          <a:sym typeface="Teko"/>
                        </a:rPr>
                        <a:t>;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s-MX" sz="2000" b="1" u="none" strike="noStrike" cap="none" dirty="0">
                          <a:solidFill>
                            <a:schemeClr val="tx1"/>
                          </a:solidFill>
                          <a:sym typeface="Teko"/>
                        </a:rPr>
                        <a:t>Global.</a:t>
                      </a:r>
                      <a:endParaRPr sz="280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s-MX" sz="2000" b="0" u="none" strike="noStrike" cap="none" dirty="0">
                          <a:solidFill>
                            <a:schemeClr val="tx1"/>
                          </a:solidFill>
                          <a:sym typeface="Teko"/>
                        </a:rPr>
                        <a:t>El alcance de la variable es para todo el documento</a:t>
                      </a:r>
                      <a:endParaRPr sz="280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s-MX" sz="2000" b="0" u="none" strike="noStrike" cap="none" dirty="0">
                          <a:solidFill>
                            <a:schemeClr val="tx1"/>
                          </a:solidFill>
                          <a:sym typeface="Teko"/>
                        </a:rPr>
                        <a:t>El espacio de memoria nunca se libera.</a:t>
                      </a:r>
                      <a:endParaRPr sz="2800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9819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u="none" strike="noStrike" cap="none" dirty="0" err="1">
                          <a:solidFill>
                            <a:srgbClr val="ED41E1"/>
                          </a:solidFill>
                          <a:sym typeface="Teko"/>
                        </a:rPr>
                        <a:t>let</a:t>
                      </a:r>
                      <a:endParaRPr sz="2000" u="none" strike="noStrike" cap="none" dirty="0">
                        <a:solidFill>
                          <a:srgbClr val="ED41E1"/>
                        </a:solidFill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b="0" u="none" strike="noStrike" cap="none" dirty="0">
                          <a:solidFill>
                            <a:schemeClr val="tx1"/>
                          </a:solidFill>
                          <a:sym typeface="Teko"/>
                        </a:rPr>
                        <a:t>Palabra reservada que permite reservar un espacio de memoria y NO se puede </a:t>
                      </a:r>
                      <a:r>
                        <a:rPr lang="es-MX" sz="2000" b="0" u="none" strike="noStrike" cap="none" dirty="0" err="1">
                          <a:solidFill>
                            <a:schemeClr val="tx1"/>
                          </a:solidFill>
                          <a:sym typeface="Teko"/>
                        </a:rPr>
                        <a:t>redeclararse</a:t>
                      </a:r>
                      <a:r>
                        <a:rPr lang="es-MX" sz="2000" b="0" u="none" strike="noStrike" cap="none" dirty="0">
                          <a:solidFill>
                            <a:schemeClr val="tx1"/>
                          </a:solidFill>
                          <a:sym typeface="Teko"/>
                        </a:rPr>
                        <a:t>.</a:t>
                      </a:r>
                      <a:endParaRPr sz="2000" u="none" strike="noStrike" cap="none" dirty="0">
                        <a:solidFill>
                          <a:schemeClr val="tx1"/>
                        </a:solidFill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s-MX" sz="1600" b="0" u="none" strike="noStrike" cap="none" dirty="0" err="1">
                          <a:solidFill>
                            <a:srgbClr val="ED41E1"/>
                          </a:solidFill>
                          <a:sym typeface="Teko"/>
                        </a:rPr>
                        <a:t>let</a:t>
                      </a:r>
                      <a:r>
                        <a:rPr lang="es-MX" sz="1600" b="0" u="none" strike="noStrike" cap="none" dirty="0">
                          <a:solidFill>
                            <a:srgbClr val="ED41E1"/>
                          </a:solidFill>
                          <a:sym typeface="Teko"/>
                        </a:rPr>
                        <a:t> </a:t>
                      </a:r>
                      <a:r>
                        <a:rPr lang="es-MX" sz="1600" b="0" u="none" strike="noStrike" cap="none" dirty="0" err="1">
                          <a:solidFill>
                            <a:srgbClr val="00B0F0"/>
                          </a:solidFill>
                          <a:sym typeface="Teko"/>
                        </a:rPr>
                        <a:t>name</a:t>
                      </a:r>
                      <a:r>
                        <a:rPr lang="es-MX" sz="1600" b="0" u="none" strike="noStrike" cap="none" dirty="0">
                          <a:solidFill>
                            <a:schemeClr val="dk1"/>
                          </a:solidFill>
                          <a:sym typeface="Teko"/>
                        </a:rPr>
                        <a:t> </a:t>
                      </a:r>
                      <a:r>
                        <a:rPr lang="es-MX" sz="1600" b="0" u="none" strike="noStrike" cap="none" dirty="0">
                          <a:solidFill>
                            <a:schemeClr val="tx1"/>
                          </a:solidFill>
                          <a:sym typeface="Teko"/>
                        </a:rPr>
                        <a:t>=</a:t>
                      </a:r>
                      <a:r>
                        <a:rPr lang="es-MX" sz="1600" b="0" u="none" strike="noStrike" cap="none" dirty="0">
                          <a:solidFill>
                            <a:schemeClr val="dk1"/>
                          </a:solidFill>
                          <a:sym typeface="Teko"/>
                        </a:rPr>
                        <a:t> </a:t>
                      </a:r>
                      <a:r>
                        <a:rPr lang="es-MX" sz="1600" b="0" u="none" strike="noStrike" cap="none" dirty="0">
                          <a:solidFill>
                            <a:srgbClr val="EF8600"/>
                          </a:solidFill>
                          <a:sym typeface="Teko"/>
                        </a:rPr>
                        <a:t>“Sammy”</a:t>
                      </a:r>
                      <a:r>
                        <a:rPr lang="es-MX" sz="1600" b="0" u="none" strike="noStrike" cap="none" dirty="0">
                          <a:solidFill>
                            <a:schemeClr val="tx1"/>
                          </a:solidFill>
                          <a:sym typeface="Teko"/>
                        </a:rPr>
                        <a:t>;</a:t>
                      </a:r>
                      <a:endParaRPr sz="2000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u="none" strike="noStrike" cap="none" dirty="0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b="1" u="none" strike="noStrike" cap="none" dirty="0">
                          <a:sym typeface="Teko"/>
                        </a:rPr>
                        <a:t>Local.</a:t>
                      </a:r>
                      <a:endParaRPr sz="2800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u="none" strike="noStrike" cap="none" dirty="0">
                          <a:sym typeface="Teko"/>
                        </a:rPr>
                        <a:t>El alcance de la variable es solo para el bloque de código.</a:t>
                      </a:r>
                      <a:endParaRPr sz="2800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u="none" strike="noStrike" cap="none" dirty="0">
                          <a:sym typeface="Teko"/>
                        </a:rPr>
                        <a:t>Apenas que termine el bloque de código, el espacio de memoria se libera.</a:t>
                      </a:r>
                      <a:endParaRPr sz="2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989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u="none" strike="noStrike" cap="none" dirty="0" err="1">
                          <a:solidFill>
                            <a:srgbClr val="ED41E1"/>
                          </a:solidFill>
                          <a:sym typeface="Teko"/>
                        </a:rPr>
                        <a:t>const</a:t>
                      </a:r>
                      <a:endParaRPr sz="2000" u="none" strike="noStrike" cap="none" dirty="0">
                        <a:solidFill>
                          <a:srgbClr val="ED41E1"/>
                        </a:solidFill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u="none" strike="noStrike" cap="none" dirty="0">
                          <a:solidFill>
                            <a:schemeClr val="tx1"/>
                          </a:solidFill>
                          <a:sym typeface="Teko"/>
                        </a:rPr>
                        <a:t>Palabra reservada que permite almacenar un valor que no se puede modificar.</a:t>
                      </a:r>
                      <a:endParaRPr sz="2800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s-MX" sz="2000" b="0" u="none" strike="noStrike" cap="none" dirty="0" err="1">
                          <a:solidFill>
                            <a:srgbClr val="ED41E1"/>
                          </a:solidFill>
                          <a:sym typeface="Teko"/>
                        </a:rPr>
                        <a:t>const</a:t>
                      </a:r>
                      <a:r>
                        <a:rPr lang="es-MX" sz="2000" b="0" u="none" strike="noStrike" cap="none" dirty="0">
                          <a:solidFill>
                            <a:schemeClr val="dk1"/>
                          </a:solidFill>
                          <a:sym typeface="Teko"/>
                        </a:rPr>
                        <a:t> </a:t>
                      </a:r>
                      <a:r>
                        <a:rPr lang="es-MX" sz="2000" b="0" u="none" strike="noStrike" cap="none" dirty="0">
                          <a:solidFill>
                            <a:srgbClr val="00B0F0"/>
                          </a:solidFill>
                          <a:sym typeface="Teko"/>
                        </a:rPr>
                        <a:t>PI</a:t>
                      </a:r>
                      <a:r>
                        <a:rPr lang="es-MX" sz="2000" b="0" u="none" strike="noStrike" cap="none" dirty="0">
                          <a:solidFill>
                            <a:schemeClr val="dk1"/>
                          </a:solidFill>
                          <a:sym typeface="Teko"/>
                        </a:rPr>
                        <a:t> </a:t>
                      </a:r>
                      <a:r>
                        <a:rPr lang="es-MX" sz="2000" b="0" u="none" strike="noStrike" cap="none" dirty="0">
                          <a:solidFill>
                            <a:schemeClr val="tx1"/>
                          </a:solidFill>
                          <a:sym typeface="Teko"/>
                        </a:rPr>
                        <a:t>=</a:t>
                      </a:r>
                      <a:r>
                        <a:rPr lang="es-MX" sz="2000" b="0" u="none" strike="noStrike" cap="none" dirty="0">
                          <a:solidFill>
                            <a:schemeClr val="dk1"/>
                          </a:solidFill>
                          <a:sym typeface="Teko"/>
                        </a:rPr>
                        <a:t> </a:t>
                      </a:r>
                      <a:r>
                        <a:rPr lang="es-MX" sz="2000" b="0" u="none" strike="noStrike" cap="none" dirty="0">
                          <a:solidFill>
                            <a:srgbClr val="EF8600"/>
                          </a:solidFill>
                          <a:sym typeface="Teko"/>
                        </a:rPr>
                        <a:t>3.1416</a:t>
                      </a:r>
                      <a:r>
                        <a:rPr lang="es-MX" sz="2000" b="0" u="none" strike="noStrike" cap="none" dirty="0">
                          <a:solidFill>
                            <a:schemeClr val="tx1"/>
                          </a:solidFill>
                          <a:sym typeface="Teko"/>
                        </a:rPr>
                        <a:t>;</a:t>
                      </a:r>
                      <a:endParaRPr sz="2800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u="none" strike="noStrike" cap="none" dirty="0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u="none" strike="noStrike" cap="none" dirty="0">
                          <a:sym typeface="Teko"/>
                        </a:rPr>
                        <a:t>Si la creamos en todo el documento la podemos utilizar en cualquier parte, pero si la creamos en un bloque de código, hasta ahí es su alcance.</a:t>
                      </a:r>
                      <a:endParaRPr sz="2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6759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9;p3">
            <a:extLst>
              <a:ext uri="{FF2B5EF4-FFF2-40B4-BE49-F238E27FC236}">
                <a16:creationId xmlns:a16="http://schemas.microsoft.com/office/drawing/2014/main" id="{4B8C21F5-1859-4C91-91FF-9A3CE3FE8A3B}"/>
              </a:ext>
            </a:extLst>
          </p:cNvPr>
          <p:cNvSpPr txBox="1">
            <a:spLocks/>
          </p:cNvSpPr>
          <p:nvPr/>
        </p:nvSpPr>
        <p:spPr>
          <a:xfrm>
            <a:off x="2191327" y="230875"/>
            <a:ext cx="7809346" cy="9041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SzPts val="1800"/>
            </a:pPr>
            <a:r>
              <a:rPr lang="es-CO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TIPO DE DATOS</a:t>
            </a:r>
          </a:p>
        </p:txBody>
      </p:sp>
      <p:graphicFrame>
        <p:nvGraphicFramePr>
          <p:cNvPr id="3" name="Google Shape;75;p7">
            <a:extLst>
              <a:ext uri="{FF2B5EF4-FFF2-40B4-BE49-F238E27FC236}">
                <a16:creationId xmlns:a16="http://schemas.microsoft.com/office/drawing/2014/main" id="{6DE13178-8419-48D5-AD25-5C010A3870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02164281"/>
              </p:ext>
            </p:extLst>
          </p:nvPr>
        </p:nvGraphicFramePr>
        <p:xfrm>
          <a:off x="1257876" y="1717739"/>
          <a:ext cx="10000670" cy="463316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459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6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35339">
                  <a:extLst>
                    <a:ext uri="{9D8B030D-6E8A-4147-A177-3AD203B41FA5}">
                      <a16:colId xmlns:a16="http://schemas.microsoft.com/office/drawing/2014/main" val="3078373729"/>
                    </a:ext>
                  </a:extLst>
                </a:gridCol>
                <a:gridCol w="35940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7172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847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b="1" u="none" strike="noStrike" cap="none">
                          <a:sym typeface="Teko"/>
                        </a:rPr>
                        <a:t>Tipo</a:t>
                      </a:r>
                      <a:endParaRPr sz="2000" b="1" u="none" strike="noStrike" cap="none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b="1" u="none" strike="noStrike" cap="none" dirty="0">
                          <a:sym typeface="Teko"/>
                        </a:rPr>
                        <a:t>Descripción</a:t>
                      </a:r>
                      <a:endParaRPr sz="2000" b="1" u="none" strike="noStrike" cap="none" dirty="0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u="none" strike="noStrike" cap="none" dirty="0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b="1" u="none" strike="noStrike" cap="none" dirty="0">
                          <a:sym typeface="Teko"/>
                        </a:rPr>
                        <a:t>Forma de uso</a:t>
                      </a:r>
                      <a:endParaRPr sz="2000" b="1" u="none" strike="noStrike" cap="none" dirty="0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b="1" u="none" strike="noStrike" cap="none" dirty="0">
                          <a:sym typeface="Teko"/>
                        </a:rPr>
                        <a:t>Ejemplo</a:t>
                      </a:r>
                      <a:endParaRPr sz="2000" b="1" u="none" strike="noStrike" cap="none" dirty="0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84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b="1" u="none" strike="noStrike" cap="none" dirty="0" err="1">
                          <a:solidFill>
                            <a:schemeClr val="accent4">
                              <a:lumMod val="75000"/>
                            </a:schemeClr>
                          </a:solidFill>
                          <a:sym typeface="Teko"/>
                        </a:rPr>
                        <a:t>String</a:t>
                      </a:r>
                      <a:endParaRPr sz="2000" b="1" u="none" strike="noStrike" cap="none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u="none" strike="noStrike" cap="none" dirty="0">
                          <a:sym typeface="Teko"/>
                        </a:rPr>
                        <a:t>Permite almacenar cadenas de texto.</a:t>
                      </a:r>
                      <a:endParaRPr sz="2000" u="none" strike="noStrike" cap="none" dirty="0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u="none" strike="noStrike" cap="none" dirty="0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u="none" strike="noStrike" cap="none" dirty="0">
                          <a:sym typeface="Teko"/>
                        </a:rPr>
                        <a:t>La información siempre se debe guardar entre comillas (“”) </a:t>
                      </a:r>
                      <a:endParaRPr sz="2000" u="none" strike="noStrike" cap="none" dirty="0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u="none" strike="noStrike" cap="none">
                          <a:sym typeface="Teko"/>
                        </a:rPr>
                        <a:t>“Esto es una cadena de texto…”</a:t>
                      </a:r>
                      <a:endParaRPr sz="2000" u="none" strike="noStrike" cap="none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84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b="1" u="none" strike="noStrike" cap="none">
                          <a:solidFill>
                            <a:schemeClr val="accent4">
                              <a:lumMod val="75000"/>
                            </a:schemeClr>
                          </a:solidFill>
                          <a:sym typeface="Teko"/>
                        </a:rPr>
                        <a:t>Number</a:t>
                      </a:r>
                      <a:endParaRPr sz="2000" b="1" u="none" strike="noStrike" cap="none">
                        <a:solidFill>
                          <a:schemeClr val="accent4">
                            <a:lumMod val="75000"/>
                          </a:schemeClr>
                        </a:solidFill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u="none" strike="noStrike" cap="none">
                          <a:sym typeface="Teko"/>
                        </a:rPr>
                        <a:t>Permite almacenar números.</a:t>
                      </a:r>
                      <a:endParaRPr sz="2000" u="none" strike="noStrike" cap="none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u="none" strike="noStrike" cap="none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u="none" strike="noStrike" cap="none">
                          <a:sym typeface="Teko"/>
                        </a:rPr>
                        <a:t>La información NO debe ir entre comillas.</a:t>
                      </a:r>
                      <a:endParaRPr sz="2000" u="none" strike="noStrike" cap="none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u="none" strike="noStrike" cap="none">
                          <a:sym typeface="Teko"/>
                        </a:rPr>
                        <a:t>15</a:t>
                      </a:r>
                      <a:endParaRPr sz="280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u="none" strike="noStrike" cap="none">
                          <a:sym typeface="Teko"/>
                        </a:rPr>
                        <a:t>2.5</a:t>
                      </a:r>
                      <a:endParaRPr sz="2000" u="none" strike="noStrike" cap="none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424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b="1" u="none" strike="noStrike" cap="none">
                          <a:solidFill>
                            <a:schemeClr val="accent4">
                              <a:lumMod val="75000"/>
                            </a:schemeClr>
                          </a:solidFill>
                          <a:sym typeface="Teko"/>
                        </a:rPr>
                        <a:t>Boolean</a:t>
                      </a:r>
                      <a:endParaRPr sz="2000" b="1" u="none" strike="noStrike" cap="none">
                        <a:solidFill>
                          <a:schemeClr val="accent4">
                            <a:lumMod val="75000"/>
                          </a:schemeClr>
                        </a:solidFill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u="none" strike="noStrike" cap="none">
                          <a:sym typeface="Teko"/>
                        </a:rPr>
                        <a:t>Permite almacenar valores verdaderos o falsos</a:t>
                      </a:r>
                      <a:endParaRPr sz="2000" u="none" strike="noStrike" cap="none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u="none" strike="noStrike" cap="none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u="none" strike="noStrike" cap="none" dirty="0">
                          <a:sym typeface="Teko"/>
                        </a:rPr>
                        <a:t>La información se debe especificar con las palabras reservadas true o false.</a:t>
                      </a:r>
                      <a:endParaRPr sz="2000" u="none" strike="noStrike" cap="none" dirty="0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u="none" strike="noStrike" cap="none" dirty="0">
                          <a:sym typeface="Teko"/>
                        </a:rPr>
                        <a:t>true</a:t>
                      </a:r>
                      <a:endParaRPr sz="2800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u="none" strike="noStrike" cap="none" dirty="0">
                          <a:sym typeface="Teko"/>
                        </a:rPr>
                        <a:t>false</a:t>
                      </a:r>
                      <a:endParaRPr sz="28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473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b="1" u="none" strike="noStrike" cap="none" dirty="0">
                          <a:solidFill>
                            <a:schemeClr val="tx1"/>
                          </a:solidFill>
                          <a:sym typeface="Teko"/>
                        </a:rPr>
                        <a:t>Valores vacíos</a:t>
                      </a:r>
                      <a:endParaRPr sz="2000" b="1" u="none" strike="noStrike" cap="none" dirty="0">
                        <a:solidFill>
                          <a:schemeClr val="tx1"/>
                        </a:solidFill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8473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b="1" u="none" strike="noStrike" cap="none">
                          <a:solidFill>
                            <a:schemeClr val="accent4">
                              <a:lumMod val="75000"/>
                            </a:schemeClr>
                          </a:solidFill>
                          <a:sym typeface="Teko"/>
                        </a:rPr>
                        <a:t>Undefined</a:t>
                      </a:r>
                      <a:endParaRPr sz="2000" b="1" u="none" strike="noStrike" cap="none">
                        <a:solidFill>
                          <a:schemeClr val="accent4">
                            <a:lumMod val="75000"/>
                          </a:schemeClr>
                        </a:solidFill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u="none" strike="noStrike" cap="none" dirty="0">
                          <a:sym typeface="Teko"/>
                        </a:rPr>
                        <a:t>Cuando no se tiene un valor especifico a una variable.</a:t>
                      </a:r>
                      <a:endParaRPr sz="2000" u="none" strike="noStrike" cap="none" dirty="0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 rowSpan="2" gridSpan="3">
                  <a:txBody>
                    <a:bodyPr/>
                    <a:lstStyle/>
                    <a:p>
                      <a:pPr algn="ctr"/>
                      <a:r>
                        <a:rPr lang="es-MX" sz="2000" u="none" strike="noStrike" cap="none" dirty="0">
                          <a:sym typeface="Teko"/>
                        </a:rPr>
                        <a:t>Cuando no se tiene un valor especifico a una variable.</a:t>
                      </a:r>
                      <a:endParaRPr lang="es-MX" dirty="0"/>
                    </a:p>
                  </a:txBody>
                  <a:tcPr marL="91450" marR="91450" marT="45725" marB="45725" anchor="ctr"/>
                </a:tc>
                <a:tc rowSpan="2"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8473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b="1" u="none" strike="noStrike" cap="none" dirty="0" err="1">
                          <a:solidFill>
                            <a:schemeClr val="accent4">
                              <a:lumMod val="75000"/>
                            </a:schemeClr>
                          </a:solidFill>
                          <a:sym typeface="Teko"/>
                        </a:rPr>
                        <a:t>Null</a:t>
                      </a:r>
                      <a:endParaRPr sz="2000" b="1" i="0" u="none" strike="noStrike" cap="none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CuadroTexto 3">
            <a:extLst>
              <a:ext uri="{FF2B5EF4-FFF2-40B4-BE49-F238E27FC236}">
                <a16:creationId xmlns:a16="http://schemas.microsoft.com/office/drawing/2014/main" id="{8936173D-98A4-49EC-8A05-52C921C10D64}"/>
              </a:ext>
            </a:extLst>
          </p:cNvPr>
          <p:cNvSpPr txBox="1"/>
          <p:nvPr/>
        </p:nvSpPr>
        <p:spPr>
          <a:xfrm>
            <a:off x="5431774" y="1057040"/>
            <a:ext cx="1328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b="1" u="sng" dirty="0">
                <a:solidFill>
                  <a:srgbClr val="92D050"/>
                </a:solidFill>
              </a:rPr>
              <a:t>PRIMITIVOS</a:t>
            </a:r>
          </a:p>
        </p:txBody>
      </p:sp>
    </p:spTree>
    <p:extLst>
      <p:ext uri="{BB962C8B-B14F-4D97-AF65-F5344CB8AC3E}">
        <p14:creationId xmlns:p14="http://schemas.microsoft.com/office/powerpoint/2010/main" val="155025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9;p3">
            <a:extLst>
              <a:ext uri="{FF2B5EF4-FFF2-40B4-BE49-F238E27FC236}">
                <a16:creationId xmlns:a16="http://schemas.microsoft.com/office/drawing/2014/main" id="{33860F2F-5F09-4857-A0B9-C841E7435324}"/>
              </a:ext>
            </a:extLst>
          </p:cNvPr>
          <p:cNvSpPr txBox="1">
            <a:spLocks/>
          </p:cNvSpPr>
          <p:nvPr/>
        </p:nvSpPr>
        <p:spPr>
          <a:xfrm>
            <a:off x="2191327" y="208992"/>
            <a:ext cx="7809346" cy="9041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SzPts val="1800"/>
            </a:pPr>
            <a:r>
              <a:rPr lang="es-CO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TIPO DE DATOS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1F40F9F-3AB2-4652-9635-894F2EF11225}"/>
              </a:ext>
            </a:extLst>
          </p:cNvPr>
          <p:cNvSpPr txBox="1"/>
          <p:nvPr/>
        </p:nvSpPr>
        <p:spPr>
          <a:xfrm>
            <a:off x="5431774" y="1057040"/>
            <a:ext cx="1328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b="1" u="sng" dirty="0">
                <a:solidFill>
                  <a:srgbClr val="92D050"/>
                </a:solidFill>
              </a:rPr>
              <a:t>OBJETOS</a:t>
            </a:r>
          </a:p>
        </p:txBody>
      </p:sp>
      <p:graphicFrame>
        <p:nvGraphicFramePr>
          <p:cNvPr id="4" name="Google Shape;82;p8">
            <a:extLst>
              <a:ext uri="{FF2B5EF4-FFF2-40B4-BE49-F238E27FC236}">
                <a16:creationId xmlns:a16="http://schemas.microsoft.com/office/drawing/2014/main" id="{B084BD30-A1B5-401D-8B42-9AC0045C9F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23600340"/>
              </p:ext>
            </p:extLst>
          </p:nvPr>
        </p:nvGraphicFramePr>
        <p:xfrm>
          <a:off x="375473" y="1822355"/>
          <a:ext cx="11441054" cy="449271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254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906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647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602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4182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400" b="1" u="none" strike="noStrike" cap="none" dirty="0">
                          <a:sym typeface="Teko"/>
                        </a:rPr>
                        <a:t>Tipo</a:t>
                      </a:r>
                      <a:endParaRPr sz="2400" b="1" u="none" strike="noStrike" cap="none" dirty="0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400" b="1" u="none" strike="noStrike" cap="none" dirty="0">
                          <a:sym typeface="Teko"/>
                        </a:rPr>
                        <a:t>Descripción</a:t>
                      </a:r>
                      <a:endParaRPr sz="2400" b="1" u="none" strike="noStrike" cap="none" dirty="0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400" b="1" u="none" strike="noStrike" cap="none" dirty="0">
                          <a:sym typeface="Teko"/>
                        </a:rPr>
                        <a:t>Forma de uso</a:t>
                      </a:r>
                      <a:endParaRPr sz="2400" b="1" u="none" strike="noStrike" cap="none" dirty="0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400" b="1" u="none" strike="noStrike" cap="none" dirty="0">
                          <a:sym typeface="Teko"/>
                        </a:rPr>
                        <a:t>Ejemplo</a:t>
                      </a:r>
                      <a:endParaRPr sz="2400" b="1" u="none" strike="noStrike" cap="none" dirty="0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22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400" b="1" u="none" strike="noStrike" cap="none">
                          <a:solidFill>
                            <a:schemeClr val="accent4">
                              <a:lumMod val="75000"/>
                            </a:schemeClr>
                          </a:solidFill>
                          <a:sym typeface="Teko"/>
                        </a:rPr>
                        <a:t>Array</a:t>
                      </a:r>
                      <a:endParaRPr sz="2400" b="1" u="none" strike="noStrike" cap="none">
                        <a:solidFill>
                          <a:schemeClr val="accent4">
                            <a:lumMod val="75000"/>
                          </a:schemeClr>
                        </a:solidFill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400" u="none" strike="noStrike" cap="none">
                          <a:sym typeface="Teko"/>
                        </a:rPr>
                        <a:t>Es una serie de información.</a:t>
                      </a:r>
                      <a:endParaRPr sz="2400" u="none" strike="noStrike" cap="none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400" u="none" strike="noStrike" cap="none">
                          <a:sym typeface="Teko"/>
                        </a:rPr>
                        <a:t>La información se guarda entre []</a:t>
                      </a:r>
                      <a:endParaRPr sz="2400" u="none" strike="noStrike" cap="none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400" u="none" strike="noStrike" cap="none" dirty="0">
                          <a:solidFill>
                            <a:srgbClr val="00B0F0"/>
                          </a:solidFill>
                          <a:sym typeface="Teko"/>
                        </a:rPr>
                        <a:t>[</a:t>
                      </a:r>
                      <a:r>
                        <a:rPr lang="es-MX" sz="2400" u="none" strike="noStrike" cap="none" dirty="0">
                          <a:sym typeface="Teko"/>
                        </a:rPr>
                        <a:t>1, 2, 3, 4</a:t>
                      </a:r>
                      <a:r>
                        <a:rPr lang="es-MX" sz="2400" u="none" strike="noStrike" cap="none" dirty="0">
                          <a:solidFill>
                            <a:srgbClr val="00B0F0"/>
                          </a:solidFill>
                          <a:sym typeface="Teko"/>
                        </a:rPr>
                        <a:t>]</a:t>
                      </a:r>
                      <a:endParaRPr sz="2400" u="none" strike="noStrike" cap="none" dirty="0">
                        <a:solidFill>
                          <a:srgbClr val="00B0F0"/>
                        </a:solidFill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2430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400" b="1" u="none" strike="noStrike" cap="none">
                          <a:solidFill>
                            <a:schemeClr val="accent4">
                              <a:lumMod val="75000"/>
                            </a:schemeClr>
                          </a:solidFill>
                          <a:sym typeface="Teko"/>
                        </a:rPr>
                        <a:t>Objeto</a:t>
                      </a:r>
                      <a:endParaRPr sz="2400" b="1" u="none" strike="noStrike" cap="none">
                        <a:solidFill>
                          <a:schemeClr val="accent4">
                            <a:lumMod val="75000"/>
                          </a:schemeClr>
                        </a:solidFill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400" u="none" strike="noStrike" cap="none">
                          <a:sym typeface="Teko"/>
                        </a:rPr>
                        <a:t>Permite almacenar números.</a:t>
                      </a:r>
                      <a:endParaRPr sz="2400" u="none" strike="noStrike" cap="none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400" u="none" strike="noStrike" cap="none" dirty="0">
                          <a:sym typeface="Teko"/>
                        </a:rPr>
                        <a:t>La información se almacena entre {} y la estructura es de llave: valor. { llave: “valor” }</a:t>
                      </a:r>
                      <a:endParaRPr sz="2400" u="none" strike="noStrike" cap="none" dirty="0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400" u="none" strike="noStrike" cap="none" dirty="0">
                          <a:solidFill>
                            <a:srgbClr val="00B0F0"/>
                          </a:solidFill>
                          <a:sym typeface="Teko"/>
                        </a:rPr>
                        <a:t>{</a:t>
                      </a:r>
                      <a:r>
                        <a:rPr lang="es-MX" sz="2400" u="none" strike="noStrike" cap="none" dirty="0">
                          <a:sym typeface="Teko"/>
                        </a:rPr>
                        <a:t>nombre: “Tommy”, apellido: “Rosas”, edad: “15”</a:t>
                      </a:r>
                      <a:r>
                        <a:rPr lang="es-MX" sz="2400" u="none" strike="noStrike" cap="none" dirty="0">
                          <a:solidFill>
                            <a:srgbClr val="00B0F0"/>
                          </a:solidFill>
                          <a:sym typeface="Teko"/>
                        </a:rPr>
                        <a:t>}</a:t>
                      </a:r>
                      <a:endParaRPr sz="2400" u="none" strike="noStrike" cap="none" dirty="0">
                        <a:solidFill>
                          <a:srgbClr val="00B0F0"/>
                        </a:solidFill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2430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400" b="1" u="none" strike="noStrike" cap="none" dirty="0" err="1">
                          <a:solidFill>
                            <a:schemeClr val="accent4">
                              <a:lumMod val="75000"/>
                            </a:schemeClr>
                          </a:solidFill>
                          <a:sym typeface="Teko"/>
                        </a:rPr>
                        <a:t>Boolean</a:t>
                      </a:r>
                      <a:endParaRPr sz="2400" b="1" u="none" strike="noStrike" cap="none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400" u="none" strike="noStrike" cap="none" dirty="0">
                          <a:sym typeface="Teko"/>
                        </a:rPr>
                        <a:t>Permite almacenar valores verdaderos o falsos</a:t>
                      </a:r>
                      <a:endParaRPr sz="2400" u="none" strike="noStrike" cap="none" dirty="0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400" u="none" strike="noStrike" cap="none" dirty="0">
                          <a:sym typeface="Teko"/>
                        </a:rPr>
                        <a:t>La información se debe especificar con las palabras reservadas true o false.</a:t>
                      </a:r>
                      <a:endParaRPr sz="2400" u="none" strike="noStrike" cap="none" dirty="0">
                        <a:latin typeface="Teko"/>
                        <a:ea typeface="Teko"/>
                        <a:cs typeface="Teko"/>
                        <a:sym typeface="Teko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400" u="none" strike="noStrike" cap="none" dirty="0">
                          <a:solidFill>
                            <a:srgbClr val="00B0F0"/>
                          </a:solidFill>
                          <a:sym typeface="Teko"/>
                        </a:rPr>
                        <a:t>true</a:t>
                      </a:r>
                      <a:endParaRPr sz="2800" dirty="0">
                        <a:solidFill>
                          <a:srgbClr val="00B0F0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400" u="none" strike="noStrike" cap="none" dirty="0">
                          <a:solidFill>
                            <a:srgbClr val="00B0F0"/>
                          </a:solidFill>
                          <a:sym typeface="Teko"/>
                        </a:rPr>
                        <a:t>false</a:t>
                      </a:r>
                      <a:endParaRPr sz="2800" dirty="0">
                        <a:solidFill>
                          <a:srgbClr val="00B0F0"/>
                        </a:solidFill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8170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9;p3">
            <a:extLst>
              <a:ext uri="{FF2B5EF4-FFF2-40B4-BE49-F238E27FC236}">
                <a16:creationId xmlns:a16="http://schemas.microsoft.com/office/drawing/2014/main" id="{C86A9B39-DB6C-495A-9C20-B41434655BCE}"/>
              </a:ext>
            </a:extLst>
          </p:cNvPr>
          <p:cNvSpPr txBox="1">
            <a:spLocks/>
          </p:cNvSpPr>
          <p:nvPr/>
        </p:nvSpPr>
        <p:spPr>
          <a:xfrm>
            <a:off x="2191327" y="261815"/>
            <a:ext cx="7809346" cy="9041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SzPts val="1800"/>
            </a:pPr>
            <a:r>
              <a:rPr lang="es-CO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OPERADORES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6FA28EC-42B9-4CEF-BC9C-D8960F52DA05}"/>
              </a:ext>
            </a:extLst>
          </p:cNvPr>
          <p:cNvSpPr txBox="1"/>
          <p:nvPr/>
        </p:nvSpPr>
        <p:spPr>
          <a:xfrm>
            <a:off x="1336024" y="1332197"/>
            <a:ext cx="2378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800" b="1" u="sng" dirty="0">
                <a:solidFill>
                  <a:srgbClr val="92D050"/>
                </a:solidFill>
              </a:rPr>
              <a:t>ARITMETICOS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C9BA237-6EE7-49C3-88DD-3B37306C378E}"/>
              </a:ext>
            </a:extLst>
          </p:cNvPr>
          <p:cNvSpPr txBox="1"/>
          <p:nvPr/>
        </p:nvSpPr>
        <p:spPr>
          <a:xfrm>
            <a:off x="4906637" y="1332197"/>
            <a:ext cx="2378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800" b="1" u="sng" dirty="0">
                <a:solidFill>
                  <a:srgbClr val="92D050"/>
                </a:solidFill>
              </a:rPr>
              <a:t>ASIGNACIÓN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823CE32-2521-4CEA-89D0-BAD619CCDDD2}"/>
              </a:ext>
            </a:extLst>
          </p:cNvPr>
          <p:cNvSpPr txBox="1"/>
          <p:nvPr/>
        </p:nvSpPr>
        <p:spPr>
          <a:xfrm>
            <a:off x="8350901" y="1332197"/>
            <a:ext cx="2512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800" b="1" u="sng" dirty="0">
                <a:solidFill>
                  <a:srgbClr val="92D050"/>
                </a:solidFill>
              </a:rPr>
              <a:t>COMPARACIÓN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C359A33-AD44-4488-890C-186666DC7745}"/>
              </a:ext>
            </a:extLst>
          </p:cNvPr>
          <p:cNvSpPr txBox="1"/>
          <p:nvPr/>
        </p:nvSpPr>
        <p:spPr>
          <a:xfrm>
            <a:off x="1459164" y="2256535"/>
            <a:ext cx="2378726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+</a:t>
            </a:r>
            <a:r>
              <a:rPr lang="es-MX" dirty="0"/>
              <a:t>      Suma</a:t>
            </a:r>
            <a:br>
              <a:rPr lang="es-MX" dirty="0"/>
            </a:br>
            <a:r>
              <a:rPr lang="es-MX" dirty="0"/>
              <a:t>         concatena</a:t>
            </a:r>
          </a:p>
          <a:p>
            <a:endParaRPr lang="es-MX" dirty="0"/>
          </a:p>
          <a:p>
            <a:r>
              <a:rPr lang="es-MX" sz="2800" dirty="0"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-</a:t>
            </a:r>
            <a:r>
              <a:rPr lang="es-MX" dirty="0"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s-MX" dirty="0"/>
              <a:t>      Resta</a:t>
            </a:r>
          </a:p>
          <a:p>
            <a:endParaRPr lang="es-MX" dirty="0"/>
          </a:p>
          <a:p>
            <a:r>
              <a:rPr lang="es-MX" sz="2800" dirty="0"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*</a:t>
            </a:r>
            <a:r>
              <a:rPr lang="es-MX" sz="2800" dirty="0"/>
              <a:t>    </a:t>
            </a:r>
            <a:r>
              <a:rPr lang="es-MX" dirty="0"/>
              <a:t>Multiplica</a:t>
            </a:r>
          </a:p>
          <a:p>
            <a:endParaRPr lang="es-MX" dirty="0"/>
          </a:p>
          <a:p>
            <a:r>
              <a:rPr lang="es-MX" sz="2800" dirty="0"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/</a:t>
            </a:r>
            <a:r>
              <a:rPr lang="es-MX" dirty="0"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  </a:t>
            </a:r>
            <a:r>
              <a:rPr lang="es-MX" dirty="0"/>
              <a:t>     Divide 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713E24D-4FA7-4D21-A9D4-4824FB1B9741}"/>
              </a:ext>
            </a:extLst>
          </p:cNvPr>
          <p:cNvSpPr txBox="1"/>
          <p:nvPr/>
        </p:nvSpPr>
        <p:spPr>
          <a:xfrm>
            <a:off x="5010781" y="2256534"/>
            <a:ext cx="217043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=</a:t>
            </a:r>
            <a:r>
              <a:rPr lang="es-MX" dirty="0"/>
              <a:t>      Asigna valor</a:t>
            </a:r>
          </a:p>
          <a:p>
            <a:endParaRPr lang="es-MX" dirty="0"/>
          </a:p>
          <a:p>
            <a:r>
              <a:rPr lang="es-MX" sz="2800" dirty="0"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++</a:t>
            </a:r>
            <a:r>
              <a:rPr lang="es-MX" dirty="0"/>
              <a:t>   Incrementa</a:t>
            </a:r>
          </a:p>
          <a:p>
            <a:endParaRPr lang="es-MX" dirty="0"/>
          </a:p>
          <a:p>
            <a:r>
              <a:rPr lang="es-MX" sz="2800" dirty="0"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--</a:t>
            </a:r>
            <a:r>
              <a:rPr lang="es-MX" sz="2800" dirty="0"/>
              <a:t>    </a:t>
            </a:r>
            <a:r>
              <a:rPr lang="es-MX" dirty="0"/>
              <a:t>Decrementa</a:t>
            </a:r>
          </a:p>
          <a:p>
            <a:endParaRPr lang="es-MX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AC5B515-EE2F-4AB2-BE2A-7E3575D1DFF5}"/>
              </a:ext>
            </a:extLst>
          </p:cNvPr>
          <p:cNvSpPr txBox="1"/>
          <p:nvPr/>
        </p:nvSpPr>
        <p:spPr>
          <a:xfrm>
            <a:off x="8417576" y="2077928"/>
            <a:ext cx="2378726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==</a:t>
            </a:r>
            <a:r>
              <a:rPr lang="es-MX" dirty="0"/>
              <a:t>      Si es igual</a:t>
            </a:r>
          </a:p>
          <a:p>
            <a:endParaRPr lang="es-MX" dirty="0"/>
          </a:p>
          <a:p>
            <a:r>
              <a:rPr lang="es-MX" sz="2800" dirty="0"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===</a:t>
            </a:r>
            <a:r>
              <a:rPr lang="es-MX" dirty="0"/>
              <a:t>   Si el tipo de</a:t>
            </a:r>
          </a:p>
          <a:p>
            <a:r>
              <a:rPr lang="es-MX" dirty="0"/>
              <a:t>	     dato es igual</a:t>
            </a:r>
          </a:p>
          <a:p>
            <a:endParaRPr lang="es-MX" dirty="0"/>
          </a:p>
          <a:p>
            <a:r>
              <a:rPr lang="es-MX" sz="2800" dirty="0"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!=</a:t>
            </a:r>
            <a:r>
              <a:rPr lang="es-MX" sz="2800" dirty="0"/>
              <a:t>     </a:t>
            </a:r>
            <a:r>
              <a:rPr lang="es-MX" dirty="0"/>
              <a:t>Diferente</a:t>
            </a:r>
          </a:p>
          <a:p>
            <a:endParaRPr lang="es-MX" dirty="0"/>
          </a:p>
          <a:p>
            <a:r>
              <a:rPr lang="es-MX" sz="2800" dirty="0"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&lt;=</a:t>
            </a:r>
            <a:r>
              <a:rPr lang="es-MX" dirty="0"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s-MX" dirty="0"/>
              <a:t>     Menor igual</a:t>
            </a:r>
          </a:p>
          <a:p>
            <a:endParaRPr lang="es-MX" dirty="0"/>
          </a:p>
          <a:p>
            <a:r>
              <a:rPr lang="es-MX" sz="2800" dirty="0"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&gt;=</a:t>
            </a:r>
            <a:r>
              <a:rPr lang="es-MX" dirty="0"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s-MX" dirty="0"/>
              <a:t>     Mayor igual</a:t>
            </a:r>
          </a:p>
          <a:p>
            <a:endParaRPr lang="es-MX" dirty="0"/>
          </a:p>
          <a:p>
            <a:r>
              <a:rPr lang="es-MX" sz="2800" dirty="0"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!</a:t>
            </a:r>
            <a:r>
              <a:rPr lang="es-MX" dirty="0"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s-MX" dirty="0"/>
              <a:t>          Negación</a:t>
            </a:r>
          </a:p>
        </p:txBody>
      </p:sp>
    </p:spTree>
    <p:extLst>
      <p:ext uri="{BB962C8B-B14F-4D97-AF65-F5344CB8AC3E}">
        <p14:creationId xmlns:p14="http://schemas.microsoft.com/office/powerpoint/2010/main" val="35238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9;p3">
            <a:extLst>
              <a:ext uri="{FF2B5EF4-FFF2-40B4-BE49-F238E27FC236}">
                <a16:creationId xmlns:a16="http://schemas.microsoft.com/office/drawing/2014/main" id="{A0637D89-CEB1-4888-B174-5CBEDA287F6F}"/>
              </a:ext>
            </a:extLst>
          </p:cNvPr>
          <p:cNvSpPr txBox="1">
            <a:spLocks/>
          </p:cNvSpPr>
          <p:nvPr/>
        </p:nvSpPr>
        <p:spPr>
          <a:xfrm>
            <a:off x="2191327" y="538040"/>
            <a:ext cx="7809346" cy="9041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SzPts val="1800"/>
            </a:pPr>
            <a:r>
              <a:rPr lang="es-CO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METODOS CONSOLE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55A1D80-74D8-4D0E-8A93-85E590FF1F71}"/>
              </a:ext>
            </a:extLst>
          </p:cNvPr>
          <p:cNvSpPr txBox="1"/>
          <p:nvPr/>
        </p:nvSpPr>
        <p:spPr>
          <a:xfrm>
            <a:off x="1713923" y="1940601"/>
            <a:ext cx="4105853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b="1" dirty="0"/>
              <a:t>console.log (contenido)</a:t>
            </a:r>
          </a:p>
          <a:p>
            <a:r>
              <a:rPr lang="es-MX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Para debug de la aplicación</a:t>
            </a:r>
          </a:p>
          <a:p>
            <a:endParaRPr lang="es-MX" sz="2400" dirty="0"/>
          </a:p>
          <a:p>
            <a:r>
              <a:rPr lang="es-MX" sz="2400" b="1" dirty="0"/>
              <a:t>console.info (contenido)</a:t>
            </a:r>
          </a:p>
          <a:p>
            <a:r>
              <a:rPr lang="es-MX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Para dar información al usuario</a:t>
            </a:r>
          </a:p>
          <a:p>
            <a:endParaRPr lang="es-MX" sz="2400" dirty="0"/>
          </a:p>
          <a:p>
            <a:r>
              <a:rPr lang="es-MX" sz="2400" b="1" dirty="0"/>
              <a:t>console.warn (contenido)</a:t>
            </a:r>
          </a:p>
          <a:p>
            <a:r>
              <a:rPr lang="es-MX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Para dar una alerta al usuario</a:t>
            </a:r>
          </a:p>
          <a:p>
            <a:endParaRPr lang="es-MX" sz="2400" dirty="0"/>
          </a:p>
          <a:p>
            <a:r>
              <a:rPr lang="es-MX" sz="2400" b="1" dirty="0"/>
              <a:t>console.error (contenido)</a:t>
            </a:r>
          </a:p>
          <a:p>
            <a:r>
              <a:rPr lang="es-MX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Para dar un mensaje de error al usuario</a:t>
            </a:r>
          </a:p>
          <a:p>
            <a:endParaRPr lang="es-MX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0FB6031-7852-49A4-B1A1-7252F1568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976" y="1743075"/>
            <a:ext cx="4229100" cy="100965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37D2DD50-C8DE-4307-AA69-6B95981718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977" y="2867026"/>
            <a:ext cx="4229100" cy="99060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1D8FA6AE-6622-4F18-9CB3-1627740001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977" y="3971927"/>
            <a:ext cx="4229100" cy="990600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AD44D8FE-C6D2-442C-A386-5B3E065B2F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8976" y="5076828"/>
            <a:ext cx="4229100" cy="100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6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9;p3">
            <a:extLst>
              <a:ext uri="{FF2B5EF4-FFF2-40B4-BE49-F238E27FC236}">
                <a16:creationId xmlns:a16="http://schemas.microsoft.com/office/drawing/2014/main" id="{D0BDEB03-C6F7-4F22-9525-3C4FB52835E8}"/>
              </a:ext>
            </a:extLst>
          </p:cNvPr>
          <p:cNvSpPr txBox="1">
            <a:spLocks/>
          </p:cNvSpPr>
          <p:nvPr/>
        </p:nvSpPr>
        <p:spPr>
          <a:xfrm>
            <a:off x="2191327" y="543192"/>
            <a:ext cx="7809346" cy="9041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SzPts val="1800"/>
            </a:pPr>
            <a:r>
              <a:rPr lang="es-CO" sz="48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STYLE CONSOLE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F30F17A-3AC3-4FFA-A463-46F9B851E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3472808"/>
            <a:ext cx="9277350" cy="929425"/>
          </a:xfrm>
          <a:prstGeom prst="rect">
            <a:avLst/>
          </a:prstGeom>
          <a:ln w="38100">
            <a:solidFill>
              <a:schemeClr val="tx1"/>
            </a:solidFill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</p:pic>
      <p:sp>
        <p:nvSpPr>
          <p:cNvPr id="5" name="Google Shape;155;g871e6200b5_0_59">
            <a:extLst>
              <a:ext uri="{FF2B5EF4-FFF2-40B4-BE49-F238E27FC236}">
                <a16:creationId xmlns:a16="http://schemas.microsoft.com/office/drawing/2014/main" id="{74D42124-9346-4CEF-B073-86F45B22C4BB}"/>
              </a:ext>
            </a:extLst>
          </p:cNvPr>
          <p:cNvSpPr txBox="1">
            <a:spLocks/>
          </p:cNvSpPr>
          <p:nvPr/>
        </p:nvSpPr>
        <p:spPr>
          <a:xfrm>
            <a:off x="1872510" y="1623145"/>
            <a:ext cx="8446980" cy="1858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s-MX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Podemos darle estilos a un mensaje por consola en caso de llegar a necesitarlo.</a:t>
            </a:r>
          </a:p>
          <a:p>
            <a:pPr marL="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s-MX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Podemos ver este caso aplicado en grandes empresas como Facebook y </a:t>
            </a:r>
            <a:r>
              <a:rPr lang="es-MX" dirty="0" err="1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Canva</a:t>
            </a:r>
            <a:endParaRPr lang="es-MX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s-MX" sz="3600"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marL="457200" indent="0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s-MX"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A6ADE0A-D313-400A-8A1B-69D5AF4AB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675" y="4725101"/>
            <a:ext cx="6734175" cy="121083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9FADD403-959D-4EEA-A630-7BA7A8B89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0053" y="5699974"/>
            <a:ext cx="7667048" cy="745305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41815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871e6200b5_0_28"/>
          <p:cNvSpPr txBox="1">
            <a:spLocks noGrp="1"/>
          </p:cNvSpPr>
          <p:nvPr>
            <p:ph idx="1"/>
          </p:nvPr>
        </p:nvSpPr>
        <p:spPr>
          <a:xfrm>
            <a:off x="6096000" y="1850438"/>
            <a:ext cx="4927925" cy="4512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CO" sz="24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Representan decisiones que se deben tomar.</a:t>
            </a:r>
            <a:endParaRPr sz="2400" b="1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400" b="1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CO" sz="2400" dirty="0">
                <a:solidFill>
                  <a:srgbClr val="92D05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Si </a:t>
            </a:r>
            <a:r>
              <a:rPr lang="es-CO" sz="24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está lloviendo pido comida a domicilio, de lo contrario voy al restaurante.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s-CO" sz="24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CO" sz="24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Ve al supermercado trae 3 litros de leche y </a:t>
            </a:r>
            <a:r>
              <a:rPr lang="es-CO" sz="2400" dirty="0">
                <a:solidFill>
                  <a:srgbClr val="92D05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si</a:t>
            </a:r>
            <a:r>
              <a:rPr lang="es-CO" sz="24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hay manzanas trae 4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s-CO" sz="24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MX" sz="2400" dirty="0">
                <a:solidFill>
                  <a:srgbClr val="92D05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Si </a:t>
            </a:r>
            <a:r>
              <a:rPr lang="es-MX" sz="24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debo regañar al niño le quito el móvil </a:t>
            </a:r>
            <a:r>
              <a:rPr lang="es-MX" sz="2400" dirty="0">
                <a:solidFill>
                  <a:srgbClr val="92D05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si no </a:t>
            </a:r>
            <a:r>
              <a:rPr lang="es-MX" sz="24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le doy uno nuevo</a:t>
            </a:r>
            <a:endParaRPr sz="24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" name="Google Shape;89;p3">
            <a:extLst>
              <a:ext uri="{FF2B5EF4-FFF2-40B4-BE49-F238E27FC236}">
                <a16:creationId xmlns:a16="http://schemas.microsoft.com/office/drawing/2014/main" id="{6B48FD73-E577-4514-81CD-7C4C4B307137}"/>
              </a:ext>
            </a:extLst>
          </p:cNvPr>
          <p:cNvSpPr txBox="1">
            <a:spLocks/>
          </p:cNvSpPr>
          <p:nvPr/>
        </p:nvSpPr>
        <p:spPr>
          <a:xfrm>
            <a:off x="2191327" y="345437"/>
            <a:ext cx="7809346" cy="9041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SzPts val="1800"/>
            </a:pPr>
            <a:r>
              <a:rPr lang="es-CO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CONDICIONALES</a:t>
            </a:r>
          </a:p>
        </p:txBody>
      </p:sp>
      <p:pic>
        <p:nvPicPr>
          <p:cNvPr id="7170" name="Picture 2" descr="inquisitive john legend GIF by The Voice">
            <a:extLst>
              <a:ext uri="{FF2B5EF4-FFF2-40B4-BE49-F238E27FC236}">
                <a16:creationId xmlns:a16="http://schemas.microsoft.com/office/drawing/2014/main" id="{A76B85E1-B6BD-4190-BF44-72C2492BD1D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849" y="1763418"/>
            <a:ext cx="4237331" cy="423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871e6200b5_0_34"/>
          <p:cNvSpPr txBox="1"/>
          <p:nvPr/>
        </p:nvSpPr>
        <p:spPr>
          <a:xfrm>
            <a:off x="753153" y="1458791"/>
            <a:ext cx="3200700" cy="1666800"/>
          </a:xfrm>
          <a:prstGeom prst="rect">
            <a:avLst/>
          </a:prstGeom>
          <a:noFill/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>
              <a:buClr>
                <a:srgbClr val="000000"/>
              </a:buClr>
              <a:buSzPts val="2500"/>
            </a:pPr>
            <a:r>
              <a:rPr lang="es-CO" sz="2500" b="0" i="0" u="none" strike="noStrike" cap="none" dirty="0">
                <a:solidFill>
                  <a:srgbClr val="92D05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if</a:t>
            </a:r>
            <a:r>
              <a:rPr lang="es-CO" sz="2500" b="0" i="0" u="none" strike="noStrike" cap="none" dirty="0">
                <a:solidFill>
                  <a:srgbClr val="00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5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(</a:t>
            </a:r>
            <a:r>
              <a:rPr lang="es-CO" sz="2500" b="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500" b="0" i="0" u="none" strike="noStrike" cap="none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condición</a:t>
            </a:r>
            <a:r>
              <a:rPr lang="es-CO" sz="2500" b="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5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){</a:t>
            </a:r>
            <a:endParaRPr sz="2500" b="0" i="0" u="none" strike="noStrike" cap="none" dirty="0">
              <a:solidFill>
                <a:srgbClr val="FF00FF"/>
              </a:solidFill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1">
              <a:buClr>
                <a:srgbClr val="000000"/>
              </a:buClr>
              <a:buSzPts val="2500"/>
            </a:pPr>
            <a:r>
              <a:rPr lang="es-CO" sz="2500" b="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</a:t>
            </a:r>
            <a:r>
              <a:rPr lang="es-CO" sz="2500" b="0" i="0" u="none" strike="noStrike" cap="none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Instrucciones</a:t>
            </a:r>
            <a:endParaRPr sz="2500" b="0" i="0" u="none" strike="noStrike" cap="none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1">
              <a:buClr>
                <a:srgbClr val="000000"/>
              </a:buClr>
              <a:buSzPts val="2500"/>
            </a:pPr>
            <a:r>
              <a:rPr lang="es-CO" sz="25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}</a:t>
            </a:r>
            <a:endParaRPr sz="2500" b="0" i="0" u="none" strike="noStrike" cap="none" dirty="0">
              <a:solidFill>
                <a:srgbClr val="FF00FF"/>
              </a:solidFill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</p:txBody>
      </p:sp>
      <p:sp>
        <p:nvSpPr>
          <p:cNvPr id="135" name="Google Shape;135;g871e6200b5_0_34"/>
          <p:cNvSpPr txBox="1"/>
          <p:nvPr/>
        </p:nvSpPr>
        <p:spPr>
          <a:xfrm>
            <a:off x="753153" y="3714842"/>
            <a:ext cx="3305400" cy="2411215"/>
          </a:xfrm>
          <a:prstGeom prst="rect">
            <a:avLst/>
          </a:prstGeom>
          <a:noFill/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>
              <a:buClr>
                <a:srgbClr val="000000"/>
              </a:buClr>
              <a:buSzPts val="2500"/>
            </a:pPr>
            <a:r>
              <a:rPr lang="es-CO" sz="2500" b="0" i="0" u="none" strike="noStrike" cap="none" dirty="0">
                <a:solidFill>
                  <a:srgbClr val="92D05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if</a:t>
            </a:r>
            <a:r>
              <a:rPr lang="es-CO" sz="2500" b="0" i="0" u="none" strike="noStrike" cap="none" dirty="0">
                <a:solidFill>
                  <a:srgbClr val="00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5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(</a:t>
            </a:r>
            <a:r>
              <a:rPr lang="es-CO" sz="2500" b="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500" b="0" i="0" u="none" strike="noStrike" cap="none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condición</a:t>
            </a:r>
            <a:r>
              <a:rPr lang="es-CO" sz="2500" b="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5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){</a:t>
            </a:r>
            <a:endParaRPr sz="2500" b="0" i="0" u="none" strike="noStrike" cap="none" dirty="0">
              <a:solidFill>
                <a:srgbClr val="FF00FF"/>
              </a:solidFill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1">
              <a:buClr>
                <a:srgbClr val="000000"/>
              </a:buClr>
              <a:buSzPts val="2500"/>
            </a:pPr>
            <a:r>
              <a:rPr lang="es-CO" sz="2500" b="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</a:t>
            </a:r>
            <a:r>
              <a:rPr lang="es-CO" sz="2500" b="0" i="0" u="none" strike="noStrike" cap="none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Instrucciones</a:t>
            </a:r>
            <a:endParaRPr sz="2500" b="0" i="0" u="none" strike="noStrike" cap="none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1">
              <a:buClr>
                <a:srgbClr val="000000"/>
              </a:buClr>
              <a:buSzPts val="2500"/>
            </a:pPr>
            <a:r>
              <a:rPr lang="es-CO" sz="25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}</a:t>
            </a:r>
            <a:r>
              <a:rPr lang="es-CO" sz="2500" b="0" i="0" u="none" strike="noStrike" cap="none" dirty="0">
                <a:solidFill>
                  <a:srgbClr val="92D05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else</a:t>
            </a:r>
            <a:r>
              <a:rPr lang="es-CO" sz="25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{</a:t>
            </a:r>
            <a:endParaRPr sz="2500" b="0" i="0" u="none" strike="noStrike" cap="none" dirty="0">
              <a:solidFill>
                <a:srgbClr val="FF00FF"/>
              </a:solidFill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1">
              <a:buClr>
                <a:srgbClr val="000000"/>
              </a:buClr>
              <a:buSzPts val="2500"/>
            </a:pPr>
            <a:r>
              <a:rPr lang="es-CO" sz="25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</a:t>
            </a:r>
            <a:r>
              <a:rPr lang="es-CO" sz="2500" b="0" i="0" u="none" strike="noStrike" cap="none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Instrucciones</a:t>
            </a:r>
            <a:endParaRPr sz="2500" b="0" i="0" u="none" strike="noStrike" cap="none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1">
              <a:buClr>
                <a:srgbClr val="000000"/>
              </a:buClr>
              <a:buSzPts val="2500"/>
            </a:pPr>
            <a:r>
              <a:rPr lang="es-CO" sz="25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}</a:t>
            </a:r>
            <a:endParaRPr sz="2500" b="0" i="0" u="none" strike="noStrike" cap="none" dirty="0">
              <a:solidFill>
                <a:srgbClr val="FF00FF"/>
              </a:solidFill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</p:txBody>
      </p:sp>
      <p:sp>
        <p:nvSpPr>
          <p:cNvPr id="136" name="Google Shape;136;g871e6200b5_0_34"/>
          <p:cNvSpPr txBox="1"/>
          <p:nvPr/>
        </p:nvSpPr>
        <p:spPr>
          <a:xfrm>
            <a:off x="4495650" y="1458791"/>
            <a:ext cx="3200700" cy="2817900"/>
          </a:xfrm>
          <a:prstGeom prst="rect">
            <a:avLst/>
          </a:prstGeom>
          <a:noFill/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>
              <a:buClr>
                <a:srgbClr val="000000"/>
              </a:buClr>
              <a:buSzPts val="2500"/>
            </a:pPr>
            <a:r>
              <a:rPr lang="es-CO" sz="2000" b="0" i="0" u="none" strike="noStrike" cap="none" dirty="0">
                <a:solidFill>
                  <a:srgbClr val="92D05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if</a:t>
            </a:r>
            <a:r>
              <a:rPr lang="es-CO" sz="2000" b="0" i="0" u="none" strike="noStrike" cap="none" dirty="0">
                <a:solidFill>
                  <a:srgbClr val="00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0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(</a:t>
            </a:r>
            <a:r>
              <a:rPr lang="es-CO" sz="2000" b="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000" b="0" i="0" u="none" strike="noStrike" cap="none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condición</a:t>
            </a:r>
            <a:r>
              <a:rPr lang="es-CO" sz="2000" b="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0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){</a:t>
            </a:r>
            <a:endParaRPr sz="2000" b="0" i="0" u="none" strike="noStrike" cap="none" dirty="0">
              <a:solidFill>
                <a:srgbClr val="FF00FF"/>
              </a:solidFill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1">
              <a:buClr>
                <a:srgbClr val="000000"/>
              </a:buClr>
              <a:buSzPts val="2500"/>
            </a:pPr>
            <a:r>
              <a:rPr lang="es-CO" sz="2000" b="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</a:t>
            </a:r>
            <a:r>
              <a:rPr lang="es-CO" sz="2000" b="0" i="0" u="none" strike="noStrike" cap="none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Instrucciones</a:t>
            </a:r>
            <a:endParaRPr sz="2000" b="0" i="0" u="none" strike="noStrike" cap="none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1">
              <a:buClr>
                <a:srgbClr val="000000"/>
              </a:buClr>
              <a:buSzPts val="2500"/>
            </a:pPr>
            <a:r>
              <a:rPr lang="es-CO" sz="20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}</a:t>
            </a:r>
            <a:r>
              <a:rPr lang="es-CO" sz="2000" b="0" i="0" u="none" strike="noStrike" cap="none" dirty="0">
                <a:solidFill>
                  <a:srgbClr val="92D05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else</a:t>
            </a:r>
            <a:r>
              <a:rPr lang="es-CO" sz="2000" b="0" i="0" u="none" strike="noStrike" cap="none" dirty="0">
                <a:solidFill>
                  <a:srgbClr val="00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000" b="0" i="0" u="none" strike="noStrike" cap="none" dirty="0">
                <a:solidFill>
                  <a:srgbClr val="92D05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if</a:t>
            </a:r>
            <a:r>
              <a:rPr lang="es-CO" sz="2000" b="0" i="0" u="none" strike="noStrike" cap="none" dirty="0">
                <a:solidFill>
                  <a:srgbClr val="00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0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(</a:t>
            </a:r>
            <a:r>
              <a:rPr lang="es-CO" sz="2000" b="0" i="0" u="none" strike="noStrike" cap="none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condición</a:t>
            </a:r>
            <a:r>
              <a:rPr lang="es-CO" sz="2000" b="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000" b="0" i="0" u="none" strike="noStrike" cap="none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2</a:t>
            </a:r>
            <a:r>
              <a:rPr lang="es-CO" sz="20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){</a:t>
            </a:r>
            <a:endParaRPr sz="2000" b="0" i="0" u="none" strike="noStrike" cap="none" dirty="0">
              <a:solidFill>
                <a:srgbClr val="FF00FF"/>
              </a:solidFill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1">
              <a:buClr>
                <a:srgbClr val="000000"/>
              </a:buClr>
              <a:buSzPts val="2500"/>
            </a:pPr>
            <a:r>
              <a:rPr lang="es-CO" sz="20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</a:t>
            </a:r>
            <a:r>
              <a:rPr lang="es-CO" sz="2000" b="0" i="0" u="none" strike="noStrike" cap="none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Instrucciones</a:t>
            </a:r>
            <a:endParaRPr sz="2000" b="0" i="0" u="none" strike="noStrike" cap="none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1">
              <a:buClr>
                <a:srgbClr val="000000"/>
              </a:buClr>
              <a:buSzPts val="2500"/>
            </a:pPr>
            <a:r>
              <a:rPr lang="es-CO" sz="20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}</a:t>
            </a:r>
            <a:r>
              <a:rPr lang="es-CO" sz="2000" b="0" i="0" u="none" strike="noStrike" cap="none" dirty="0">
                <a:solidFill>
                  <a:srgbClr val="92D05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else</a:t>
            </a:r>
            <a:r>
              <a:rPr lang="es-CO" sz="20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{</a:t>
            </a:r>
            <a:endParaRPr sz="2000" b="0" i="0" u="none" strike="noStrike" cap="none" dirty="0">
              <a:solidFill>
                <a:srgbClr val="FF00FF"/>
              </a:solidFill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1">
              <a:buClr>
                <a:schemeClr val="dk1"/>
              </a:buClr>
              <a:buSzPts val="1100"/>
            </a:pPr>
            <a:r>
              <a:rPr lang="es-CO" sz="2000" b="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</a:t>
            </a:r>
            <a:r>
              <a:rPr lang="es-CO" sz="2000" b="0" i="0" u="none" strike="noStrike" cap="none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Instrucciones</a:t>
            </a:r>
            <a:endParaRPr sz="2000" b="0" i="0" u="none" strike="noStrike" cap="none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1">
              <a:buClr>
                <a:srgbClr val="000000"/>
              </a:buClr>
              <a:buSzPts val="2500"/>
            </a:pPr>
            <a:r>
              <a:rPr lang="es-CO" sz="20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}</a:t>
            </a:r>
            <a:endParaRPr sz="2000" b="0" i="0" u="none" strike="noStrike" cap="none" dirty="0">
              <a:solidFill>
                <a:srgbClr val="FF00FF"/>
              </a:solidFill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</p:txBody>
      </p:sp>
      <p:sp>
        <p:nvSpPr>
          <p:cNvPr id="137" name="Google Shape;137;g871e6200b5_0_34"/>
          <p:cNvSpPr txBox="1"/>
          <p:nvPr/>
        </p:nvSpPr>
        <p:spPr>
          <a:xfrm>
            <a:off x="8081097" y="1458791"/>
            <a:ext cx="3200700" cy="2817900"/>
          </a:xfrm>
          <a:prstGeom prst="rect">
            <a:avLst/>
          </a:prstGeom>
          <a:noFill/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>
              <a:buClr>
                <a:srgbClr val="000000"/>
              </a:buClr>
              <a:buSzPts val="2500"/>
            </a:pPr>
            <a:r>
              <a:rPr lang="es-CO" sz="2000" b="0" i="0" u="none" strike="noStrike" cap="none" dirty="0">
                <a:solidFill>
                  <a:srgbClr val="92D05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if</a:t>
            </a:r>
            <a:r>
              <a:rPr lang="es-CO" sz="2000" b="0" i="0" u="none" strike="noStrike" cap="none" dirty="0">
                <a:solidFill>
                  <a:srgbClr val="00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0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(</a:t>
            </a:r>
            <a:r>
              <a:rPr lang="es-CO" sz="2000" b="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000" b="0" i="0" u="none" strike="noStrike" cap="none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condición</a:t>
            </a:r>
            <a:r>
              <a:rPr lang="es-CO" sz="2000" b="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0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){</a:t>
            </a:r>
            <a:endParaRPr sz="2000" b="0" i="0" u="none" strike="noStrike" cap="none" dirty="0">
              <a:solidFill>
                <a:srgbClr val="FF00FF"/>
              </a:solidFill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1">
              <a:buClr>
                <a:srgbClr val="000000"/>
              </a:buClr>
              <a:buSzPts val="2500"/>
            </a:pPr>
            <a:r>
              <a:rPr lang="es-CO" sz="2000" b="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</a:t>
            </a:r>
            <a:r>
              <a:rPr lang="es-CO" sz="2000" b="0" i="0" u="none" strike="noStrike" cap="none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Instrucciones</a:t>
            </a:r>
            <a:endParaRPr sz="2000" b="0" i="0" u="none" strike="noStrike" cap="none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1">
              <a:buClr>
                <a:srgbClr val="000000"/>
              </a:buClr>
              <a:buSzPts val="2500"/>
            </a:pPr>
            <a:r>
              <a:rPr lang="es-CO" sz="20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}</a:t>
            </a:r>
            <a:r>
              <a:rPr lang="es-CO" sz="2000" b="0" i="0" u="none" strike="noStrike" cap="none" dirty="0">
                <a:solidFill>
                  <a:srgbClr val="92D05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else</a:t>
            </a:r>
            <a:r>
              <a:rPr lang="es-CO" sz="20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{</a:t>
            </a:r>
            <a:endParaRPr sz="2000" b="0" i="0" u="none" strike="noStrike" cap="none" dirty="0">
              <a:solidFill>
                <a:srgbClr val="FF00FF"/>
              </a:solidFill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1">
              <a:buClr>
                <a:srgbClr val="000000"/>
              </a:buClr>
              <a:buSzPts val="2500"/>
            </a:pPr>
            <a:r>
              <a:rPr lang="es-CO" sz="20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</a:t>
            </a:r>
            <a:r>
              <a:rPr lang="es-CO" sz="2000" b="0" i="0" u="none" strike="noStrike" cap="none" dirty="0">
                <a:solidFill>
                  <a:srgbClr val="92D05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if</a:t>
            </a:r>
            <a:r>
              <a:rPr lang="es-CO" sz="2000" b="0" i="0" u="none" strike="noStrike" cap="none" dirty="0">
                <a:solidFill>
                  <a:srgbClr val="00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0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(</a:t>
            </a:r>
            <a:r>
              <a:rPr lang="es-CO" sz="2000" b="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000" b="0" i="0" u="none" strike="noStrike" cap="none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condición</a:t>
            </a:r>
            <a:r>
              <a:rPr lang="es-CO" sz="2000" b="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0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){</a:t>
            </a:r>
            <a:endParaRPr sz="2000" b="0" i="0" u="none" strike="noStrike" cap="none" dirty="0">
              <a:solidFill>
                <a:srgbClr val="FF00FF"/>
              </a:solidFill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1">
              <a:buClr>
                <a:schemeClr val="dk1"/>
              </a:buClr>
              <a:buSzPts val="1100"/>
            </a:pPr>
            <a:r>
              <a:rPr lang="es-CO" sz="2000" b="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    </a:t>
            </a:r>
            <a:r>
              <a:rPr lang="es-CO" sz="2000" b="0" i="0" u="none" strike="noStrike" cap="none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Instrucciones</a:t>
            </a:r>
            <a:endParaRPr sz="2000" b="0" i="0" u="none" strike="noStrike" cap="none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1">
              <a:buClr>
                <a:schemeClr val="dk1"/>
              </a:buClr>
              <a:buSzPts val="1100"/>
            </a:pPr>
            <a:r>
              <a:rPr lang="es-CO" sz="20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}</a:t>
            </a:r>
            <a:endParaRPr sz="2000" b="0" i="0" u="none" strike="noStrike" cap="none" dirty="0">
              <a:solidFill>
                <a:schemeClr val="dk1"/>
              </a:solidFill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1">
              <a:buClr>
                <a:srgbClr val="000000"/>
              </a:buClr>
              <a:buSzPts val="2500"/>
            </a:pPr>
            <a:r>
              <a:rPr lang="es-CO" sz="2000" b="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}</a:t>
            </a:r>
            <a:endParaRPr sz="2000" b="0" i="0" u="none" strike="noStrike" cap="none" dirty="0">
              <a:solidFill>
                <a:srgbClr val="FF00FF"/>
              </a:solidFill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</p:txBody>
      </p:sp>
      <p:sp>
        <p:nvSpPr>
          <p:cNvPr id="7" name="Google Shape;89;p3">
            <a:extLst>
              <a:ext uri="{FF2B5EF4-FFF2-40B4-BE49-F238E27FC236}">
                <a16:creationId xmlns:a16="http://schemas.microsoft.com/office/drawing/2014/main" id="{138F09A8-D954-4CCA-810C-93AB4173D67E}"/>
              </a:ext>
            </a:extLst>
          </p:cNvPr>
          <p:cNvSpPr txBox="1">
            <a:spLocks/>
          </p:cNvSpPr>
          <p:nvPr/>
        </p:nvSpPr>
        <p:spPr>
          <a:xfrm>
            <a:off x="2191327" y="345437"/>
            <a:ext cx="7809346" cy="9041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SzPts val="1800"/>
            </a:pPr>
            <a:r>
              <a:rPr lang="es-CO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CONDICIONALES</a:t>
            </a:r>
          </a:p>
        </p:txBody>
      </p:sp>
      <p:pic>
        <p:nvPicPr>
          <p:cNvPr id="8194" name="Picture 2" descr="Meme Reaction GIF">
            <a:extLst>
              <a:ext uri="{FF2B5EF4-FFF2-40B4-BE49-F238E27FC236}">
                <a16:creationId xmlns:a16="http://schemas.microsoft.com/office/drawing/2014/main" id="{2754626C-477A-48A9-B23D-29EB16E8A54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0034" y="4559938"/>
            <a:ext cx="348683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871e6200b5_0_44"/>
          <p:cNvSpPr txBox="1">
            <a:spLocks noGrp="1"/>
          </p:cNvSpPr>
          <p:nvPr>
            <p:ph idx="1"/>
          </p:nvPr>
        </p:nvSpPr>
        <p:spPr>
          <a:xfrm>
            <a:off x="958525" y="1362074"/>
            <a:ext cx="7809346" cy="4943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0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CO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Nos permite tomar decisiones sobre varias opciones.</a:t>
            </a:r>
            <a:br>
              <a:rPr lang="es-CO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</a:br>
            <a:endParaRPr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SzPts val="1800"/>
              <a:buNone/>
            </a:pPr>
            <a:r>
              <a:rPr lang="es-CO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El </a:t>
            </a:r>
            <a:r>
              <a:rPr lang="es-CO" dirty="0">
                <a:solidFill>
                  <a:schemeClr val="accent4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lunes</a:t>
            </a:r>
            <a:r>
              <a:rPr lang="es-CO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almuerzo </a:t>
            </a:r>
            <a:r>
              <a:rPr lang="es-CO" dirty="0">
                <a:solidFill>
                  <a:srgbClr val="00B0F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pizza</a:t>
            </a:r>
            <a:r>
              <a:rPr lang="es-CO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.</a:t>
            </a:r>
            <a:endParaRPr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SzPts val="1800"/>
              <a:buNone/>
            </a:pPr>
            <a:r>
              <a:rPr lang="es-CO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El </a:t>
            </a:r>
            <a:r>
              <a:rPr lang="es-CO" dirty="0">
                <a:solidFill>
                  <a:schemeClr val="accent4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martes</a:t>
            </a:r>
            <a:r>
              <a:rPr lang="es-CO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almuerzo </a:t>
            </a:r>
            <a:r>
              <a:rPr lang="es-CO" dirty="0">
                <a:solidFill>
                  <a:srgbClr val="00B0F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arroz con pollo</a:t>
            </a:r>
            <a:r>
              <a:rPr lang="es-CO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.</a:t>
            </a:r>
            <a:endParaRPr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SzPts val="1800"/>
              <a:buNone/>
            </a:pPr>
            <a:r>
              <a:rPr lang="es-CO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El </a:t>
            </a:r>
            <a:r>
              <a:rPr lang="es-CO" dirty="0">
                <a:solidFill>
                  <a:schemeClr val="accent4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miércoles</a:t>
            </a:r>
            <a:r>
              <a:rPr lang="es-CO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almuerzo </a:t>
            </a:r>
            <a:r>
              <a:rPr lang="es-CO" dirty="0">
                <a:solidFill>
                  <a:srgbClr val="00B0F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tacos</a:t>
            </a:r>
            <a:r>
              <a:rPr lang="es-CO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.</a:t>
            </a:r>
            <a:br>
              <a:rPr lang="es-CO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</a:br>
            <a:r>
              <a:rPr lang="es-CO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El </a:t>
            </a:r>
            <a:r>
              <a:rPr lang="es-CO" dirty="0">
                <a:solidFill>
                  <a:schemeClr val="accent4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Jueves</a:t>
            </a:r>
            <a:r>
              <a:rPr lang="es-CO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almuerzo </a:t>
            </a:r>
            <a:r>
              <a:rPr lang="es-CO" dirty="0">
                <a:solidFill>
                  <a:srgbClr val="00B0F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hamburguesa</a:t>
            </a:r>
            <a:r>
              <a:rPr lang="es-CO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SzPts val="1800"/>
              <a:buNone/>
            </a:pPr>
            <a:r>
              <a:rPr lang="es-CO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El </a:t>
            </a:r>
            <a:r>
              <a:rPr lang="es-CO" dirty="0">
                <a:solidFill>
                  <a:schemeClr val="accent4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Viernes </a:t>
            </a:r>
            <a:r>
              <a:rPr lang="es-CO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almuerzo </a:t>
            </a:r>
            <a:r>
              <a:rPr lang="es-CO" dirty="0">
                <a:solidFill>
                  <a:srgbClr val="00B0F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carne a la plancha</a:t>
            </a:r>
            <a:r>
              <a:rPr lang="es-CO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.</a:t>
            </a:r>
            <a:endParaRPr lang="es-CO"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" name="Google Shape;89;p3">
            <a:extLst>
              <a:ext uri="{FF2B5EF4-FFF2-40B4-BE49-F238E27FC236}">
                <a16:creationId xmlns:a16="http://schemas.microsoft.com/office/drawing/2014/main" id="{F6225307-AD00-4FB1-9EE6-9FC25E6B5218}"/>
              </a:ext>
            </a:extLst>
          </p:cNvPr>
          <p:cNvSpPr txBox="1">
            <a:spLocks/>
          </p:cNvSpPr>
          <p:nvPr/>
        </p:nvSpPr>
        <p:spPr>
          <a:xfrm>
            <a:off x="2191327" y="297812"/>
            <a:ext cx="7809346" cy="9041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SzPts val="1800"/>
            </a:pPr>
            <a:r>
              <a:rPr lang="es-CO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CONDICIONALES MÚLTIPLES</a:t>
            </a:r>
          </a:p>
        </p:txBody>
      </p:sp>
      <p:pic>
        <p:nvPicPr>
          <p:cNvPr id="9218" name="Picture 2" descr="talking homer simpson GIF">
            <a:extLst>
              <a:ext uri="{FF2B5EF4-FFF2-40B4-BE49-F238E27FC236}">
                <a16:creationId xmlns:a16="http://schemas.microsoft.com/office/drawing/2014/main" id="{C66C2F84-2408-45ED-9A0A-304272FFD64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083" y="2676525"/>
            <a:ext cx="3637392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871e6200b5_0_50"/>
          <p:cNvSpPr txBox="1"/>
          <p:nvPr/>
        </p:nvSpPr>
        <p:spPr>
          <a:xfrm>
            <a:off x="3545590" y="1213259"/>
            <a:ext cx="5100819" cy="4894058"/>
          </a:xfrm>
          <a:prstGeom prst="rect">
            <a:avLst/>
          </a:prstGeom>
          <a:noFill/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3">
              <a:buClr>
                <a:srgbClr val="000000"/>
              </a:buClr>
              <a:buSzPts val="2000"/>
            </a:pPr>
            <a:r>
              <a:rPr lang="es-CO" sz="2000" dirty="0">
                <a:solidFill>
                  <a:srgbClr val="FFFF0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s</a:t>
            </a:r>
            <a:r>
              <a:rPr lang="es-CO" sz="2000" i="0" u="none" strike="noStrike" cap="none" dirty="0">
                <a:solidFill>
                  <a:srgbClr val="FFFF0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witch </a:t>
            </a:r>
            <a:r>
              <a:rPr lang="es-CO" sz="200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(</a:t>
            </a:r>
            <a:r>
              <a:rPr lang="es-CO" sz="200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000" i="0" u="none" strike="noStrike" cap="none" dirty="0" err="1">
                <a:solidFill>
                  <a:srgbClr val="00B0F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dia_semana</a:t>
            </a:r>
            <a:r>
              <a:rPr lang="es-CO" sz="2000" i="0" u="none" strike="noStrike" cap="none" dirty="0">
                <a:solidFill>
                  <a:srgbClr val="00B0F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00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){</a:t>
            </a:r>
            <a:endParaRPr sz="2000" i="0" u="none" strike="noStrike" cap="none" dirty="0">
              <a:solidFill>
                <a:srgbClr val="FF00FF"/>
              </a:solidFill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3">
              <a:buClr>
                <a:srgbClr val="000000"/>
              </a:buClr>
              <a:buSzPts val="2000"/>
            </a:pPr>
            <a:r>
              <a:rPr lang="es-CO" sz="200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</a:t>
            </a:r>
            <a:r>
              <a:rPr lang="es-CO" sz="2000" i="0" u="none" strike="noStrike" cap="none" dirty="0">
                <a:solidFill>
                  <a:srgbClr val="FFFF0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case</a:t>
            </a:r>
            <a:r>
              <a:rPr lang="es-CO" sz="200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000" i="0" u="none" strike="noStrike" cap="none" dirty="0">
                <a:solidFill>
                  <a:srgbClr val="E69138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“lunes”</a:t>
            </a:r>
            <a:r>
              <a:rPr lang="es-CO" sz="2000" i="0" u="none" strike="noStrike" cap="none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:</a:t>
            </a:r>
            <a:endParaRPr sz="2000" i="0" u="none" strike="noStrike" cap="none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3">
              <a:buClr>
                <a:srgbClr val="000000"/>
              </a:buClr>
              <a:buSzPts val="2000"/>
            </a:pPr>
            <a:r>
              <a:rPr lang="es-CO" sz="200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	</a:t>
            </a:r>
            <a:r>
              <a:rPr lang="es-CO" sz="2000" i="0" u="none" strike="noStrike" cap="none" dirty="0">
                <a:solidFill>
                  <a:srgbClr val="00B0F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pizza</a:t>
            </a:r>
            <a:endParaRPr sz="2000" i="0" u="none" strike="noStrike" cap="none" dirty="0">
              <a:solidFill>
                <a:srgbClr val="00B0F0"/>
              </a:solidFill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3">
              <a:buClr>
                <a:srgbClr val="000000"/>
              </a:buClr>
              <a:buSzPts val="2000"/>
            </a:pPr>
            <a:r>
              <a:rPr lang="es-CO" sz="200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</a:t>
            </a:r>
            <a:r>
              <a:rPr lang="es-CO" sz="2000" i="0" u="none" strike="noStrike" cap="none" dirty="0">
                <a:solidFill>
                  <a:srgbClr val="FFFF0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break</a:t>
            </a:r>
            <a:r>
              <a:rPr lang="es-CO" sz="2000" i="0" u="none" strike="noStrike" cap="none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;</a:t>
            </a:r>
            <a:endParaRPr sz="2000" i="0" u="none" strike="noStrike" cap="none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3">
              <a:buClr>
                <a:schemeClr val="dk1"/>
              </a:buClr>
              <a:buSzPts val="1100"/>
            </a:pPr>
            <a:r>
              <a:rPr lang="es-CO" sz="2000" i="0" u="none" strike="noStrike" cap="none" dirty="0">
                <a:solidFill>
                  <a:srgbClr val="00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</a:t>
            </a:r>
            <a:r>
              <a:rPr lang="es-CO" sz="2000" i="0" u="none" strike="noStrike" cap="none" dirty="0">
                <a:solidFill>
                  <a:srgbClr val="FFFF0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case</a:t>
            </a:r>
            <a:r>
              <a:rPr lang="es-CO" sz="200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000" i="0" u="none" strike="noStrike" cap="none" dirty="0">
                <a:solidFill>
                  <a:srgbClr val="E69138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“martes”</a:t>
            </a:r>
            <a:r>
              <a:rPr lang="es-CO" sz="2000" i="0" u="none" strike="noStrike" cap="none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:</a:t>
            </a:r>
            <a:endParaRPr sz="2000" i="0" u="none" strike="noStrike" cap="none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3">
              <a:buClr>
                <a:schemeClr val="dk1"/>
              </a:buClr>
              <a:buSzPts val="1100"/>
            </a:pPr>
            <a:r>
              <a:rPr lang="es-CO" sz="200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	</a:t>
            </a:r>
            <a:r>
              <a:rPr lang="es-CO" sz="2000" i="0" u="none" strike="noStrike" cap="none" dirty="0">
                <a:solidFill>
                  <a:srgbClr val="00B0F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arroz con pollo</a:t>
            </a:r>
            <a:endParaRPr sz="2000" i="0" u="none" strike="noStrike" cap="none" dirty="0">
              <a:solidFill>
                <a:srgbClr val="00B0F0"/>
              </a:solidFill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3">
              <a:buClr>
                <a:srgbClr val="000000"/>
              </a:buClr>
              <a:buSzPts val="2000"/>
            </a:pPr>
            <a:r>
              <a:rPr lang="es-CO" sz="200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</a:t>
            </a:r>
            <a:r>
              <a:rPr lang="es-CO" sz="2000" i="0" u="none" strike="noStrike" cap="none" dirty="0">
                <a:solidFill>
                  <a:srgbClr val="00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000" i="0" u="none" strike="noStrike" cap="none" dirty="0">
                <a:solidFill>
                  <a:srgbClr val="FFFF0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break</a:t>
            </a:r>
            <a:r>
              <a:rPr lang="es-CO" sz="2000" i="0" u="none" strike="noStrike" cap="none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;</a:t>
            </a:r>
            <a:endParaRPr sz="2000" i="0" u="none" strike="noStrike" cap="none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3">
              <a:buClr>
                <a:srgbClr val="000000"/>
              </a:buClr>
              <a:buSzPts val="2000"/>
            </a:pPr>
            <a:r>
              <a:rPr lang="es-CO" sz="2000" i="0" u="none" strike="noStrike" cap="none" dirty="0">
                <a:solidFill>
                  <a:srgbClr val="00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</a:t>
            </a:r>
            <a:r>
              <a:rPr lang="es-CO" sz="2000" i="0" u="none" strike="noStrike" cap="none" dirty="0">
                <a:solidFill>
                  <a:srgbClr val="FFFF0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case</a:t>
            </a:r>
            <a:r>
              <a:rPr lang="es-CO" sz="200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</a:t>
            </a:r>
            <a:r>
              <a:rPr lang="es-CO" sz="2000" i="0" u="none" strike="noStrike" cap="none" dirty="0">
                <a:solidFill>
                  <a:srgbClr val="E69138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“</a:t>
            </a:r>
            <a:r>
              <a:rPr lang="es-CO" sz="2000" i="0" u="none" strike="noStrike" cap="none" dirty="0" err="1">
                <a:solidFill>
                  <a:srgbClr val="E69138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miercoles</a:t>
            </a:r>
            <a:r>
              <a:rPr lang="es-CO" sz="2000" i="0" u="none" strike="noStrike" cap="none" dirty="0">
                <a:solidFill>
                  <a:srgbClr val="E69138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”</a:t>
            </a:r>
            <a:r>
              <a:rPr lang="es-CO" sz="2000" i="0" u="none" strike="noStrike" cap="none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:</a:t>
            </a:r>
            <a:endParaRPr sz="2000" i="0" u="none" strike="noStrike" cap="none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3">
              <a:buClr>
                <a:srgbClr val="000000"/>
              </a:buClr>
              <a:buSzPts val="2000"/>
            </a:pPr>
            <a:r>
              <a:rPr lang="es-CO" sz="200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	</a:t>
            </a:r>
            <a:r>
              <a:rPr lang="es-CO" sz="2000" i="0" u="none" strike="noStrike" cap="none" dirty="0">
                <a:solidFill>
                  <a:srgbClr val="00B0F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tacos</a:t>
            </a:r>
            <a:endParaRPr sz="2000" i="0" u="none" strike="noStrike" cap="none" dirty="0">
              <a:solidFill>
                <a:srgbClr val="00B0F0"/>
              </a:solidFill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3">
              <a:buClr>
                <a:srgbClr val="000000"/>
              </a:buClr>
              <a:buSzPts val="2000"/>
            </a:pPr>
            <a:r>
              <a:rPr lang="es-CO" sz="200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</a:t>
            </a:r>
            <a:r>
              <a:rPr lang="es-CO" sz="2000" i="0" u="none" strike="noStrike" cap="none" dirty="0">
                <a:solidFill>
                  <a:srgbClr val="FFFF0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break</a:t>
            </a:r>
            <a:r>
              <a:rPr lang="es-CO" sz="2000" i="0" u="none" strike="noStrike" cap="none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;</a:t>
            </a:r>
            <a:endParaRPr sz="2000" i="0" u="none" strike="noStrike" cap="none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3">
              <a:buClr>
                <a:srgbClr val="000000"/>
              </a:buClr>
              <a:buSzPts val="2000"/>
            </a:pPr>
            <a:r>
              <a:rPr lang="es-CO" sz="2000" i="0" u="none" strike="noStrike" cap="none" dirty="0">
                <a:solidFill>
                  <a:srgbClr val="00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</a:t>
            </a:r>
            <a:r>
              <a:rPr lang="es-CO" sz="2000" i="0" u="none" strike="noStrike" cap="none" dirty="0">
                <a:solidFill>
                  <a:srgbClr val="FFFF0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default</a:t>
            </a:r>
            <a:r>
              <a:rPr lang="es-CO" sz="2000" i="0" u="none" strike="noStrike" cap="none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:</a:t>
            </a:r>
            <a:endParaRPr sz="2000" i="0" u="none" strike="noStrike" cap="none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3">
              <a:buClr>
                <a:srgbClr val="000000"/>
              </a:buClr>
              <a:buSzPts val="2000"/>
            </a:pPr>
            <a:r>
              <a:rPr lang="es-CO" sz="2000" i="0" u="none" strike="noStrike" cap="none" dirty="0">
                <a:solidFill>
                  <a:schemeClr val="dk1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  </a:t>
            </a:r>
            <a:r>
              <a:rPr lang="es-MX" sz="2000" i="0" u="none" strike="noStrike" cap="none" dirty="0">
                <a:solidFill>
                  <a:srgbClr val="00B0F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sin día definido</a:t>
            </a:r>
            <a:endParaRPr sz="2000" i="0" u="none" strike="noStrike" cap="none" dirty="0">
              <a:solidFill>
                <a:srgbClr val="00B0F0"/>
              </a:solidFill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3">
              <a:buClr>
                <a:srgbClr val="000000"/>
              </a:buClr>
              <a:buSzPts val="2000"/>
            </a:pPr>
            <a:r>
              <a:rPr lang="es-CO" sz="2000" i="0" u="none" strike="noStrike" cap="none" dirty="0">
                <a:solidFill>
                  <a:srgbClr val="FF00FF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}</a:t>
            </a:r>
            <a:endParaRPr sz="2000" i="0" u="none" strike="noStrike" cap="none" dirty="0">
              <a:solidFill>
                <a:srgbClr val="FF00FF"/>
              </a:solidFill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</p:txBody>
      </p:sp>
      <p:sp>
        <p:nvSpPr>
          <p:cNvPr id="4" name="Google Shape;89;p3">
            <a:extLst>
              <a:ext uri="{FF2B5EF4-FFF2-40B4-BE49-F238E27FC236}">
                <a16:creationId xmlns:a16="http://schemas.microsoft.com/office/drawing/2014/main" id="{F71029FB-F60E-4C6C-BB0C-E169EC09FDC0}"/>
              </a:ext>
            </a:extLst>
          </p:cNvPr>
          <p:cNvSpPr txBox="1">
            <a:spLocks/>
          </p:cNvSpPr>
          <p:nvPr/>
        </p:nvSpPr>
        <p:spPr>
          <a:xfrm>
            <a:off x="2191327" y="297812"/>
            <a:ext cx="7809346" cy="9041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SzPts val="1800"/>
            </a:pPr>
            <a:r>
              <a:rPr lang="es-CO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CONDICIONALES MÚLTIPLES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"/>
          <p:cNvSpPr txBox="1">
            <a:spLocks noGrp="1"/>
          </p:cNvSpPr>
          <p:nvPr>
            <p:ph type="title"/>
          </p:nvPr>
        </p:nvSpPr>
        <p:spPr>
          <a:xfrm>
            <a:off x="2191327" y="787569"/>
            <a:ext cx="7809346" cy="904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CO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LENGUAJE DE PROGRAMACIÓN</a:t>
            </a:r>
            <a:endParaRPr lang="es-CO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90" name="Google Shape;90;p3"/>
          <p:cNvSpPr txBox="1">
            <a:spLocks noGrp="1"/>
          </p:cNvSpPr>
          <p:nvPr>
            <p:ph idx="1"/>
          </p:nvPr>
        </p:nvSpPr>
        <p:spPr>
          <a:xfrm>
            <a:off x="930564" y="1928067"/>
            <a:ext cx="9922164" cy="1609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s-CO" sz="20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Es un lenguaje formal, esto quiere decir que se componen de símbolos, letras, números, punto y coma, reglas.</a:t>
            </a:r>
            <a:endParaRPr sz="20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s-CO" sz="20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Nos permiten darle instrucciones a los computadores.</a:t>
            </a:r>
            <a:endParaRPr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26240BD-1AC1-49B0-A59C-BF257B273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3901" y="3773895"/>
            <a:ext cx="5257800" cy="1409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9;p3">
            <a:extLst>
              <a:ext uri="{FF2B5EF4-FFF2-40B4-BE49-F238E27FC236}">
                <a16:creationId xmlns:a16="http://schemas.microsoft.com/office/drawing/2014/main" id="{5A1ABACC-EA25-4850-B749-FB0EADC7292F}"/>
              </a:ext>
            </a:extLst>
          </p:cNvPr>
          <p:cNvSpPr txBox="1">
            <a:spLocks/>
          </p:cNvSpPr>
          <p:nvPr/>
        </p:nvSpPr>
        <p:spPr>
          <a:xfrm>
            <a:off x="2191327" y="583562"/>
            <a:ext cx="7809346" cy="9041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SzPts val="1800"/>
            </a:pPr>
            <a:r>
              <a:rPr lang="es-CO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CICLOS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16E256B-D023-478C-9959-14EEF702A5E6}"/>
              </a:ext>
            </a:extLst>
          </p:cNvPr>
          <p:cNvSpPr txBox="1"/>
          <p:nvPr/>
        </p:nvSpPr>
        <p:spPr>
          <a:xfrm>
            <a:off x="1352549" y="1609725"/>
            <a:ext cx="968692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latin typeface="Segoe UI" panose="020B0502040204020203" pitchFamily="34" charset="0"/>
                <a:cs typeface="Segoe UI" panose="020B0502040204020203" pitchFamily="34" charset="0"/>
              </a:rPr>
              <a:t>Los ciclos o bucles permiten ejecutar repetidas veces una instrucción o un bloque de ellas; deben estar construidos de tal manera que se pueda tener control de la cantidad de repeticiones a realizar, de lo contrario se generaría un ciclo de ejecución infinita que podría desencadenar un desborde de memoria y en consecuencia un fallo de la aplicación y en el peor de los casos de la maquina donde se esta ejecutando el código</a:t>
            </a:r>
          </a:p>
        </p:txBody>
      </p:sp>
      <p:pic>
        <p:nvPicPr>
          <p:cNvPr id="10242" name="Picture 2" descr="Paper See GIF by citilinkofficial">
            <a:extLst>
              <a:ext uri="{FF2B5EF4-FFF2-40B4-BE49-F238E27FC236}">
                <a16:creationId xmlns:a16="http://schemas.microsoft.com/office/drawing/2014/main" id="{D6993B5C-2117-47A4-8A8D-C7132CB0F2E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1075" y="3670750"/>
            <a:ext cx="2609850" cy="260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455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71e6200b5_0_59"/>
          <p:cNvSpPr txBox="1">
            <a:spLocks noGrp="1"/>
          </p:cNvSpPr>
          <p:nvPr>
            <p:ph idx="1"/>
          </p:nvPr>
        </p:nvSpPr>
        <p:spPr>
          <a:xfrm>
            <a:off x="1872510" y="2094244"/>
            <a:ext cx="8446980" cy="1268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MX" sz="36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Es un bucle que se ejecuta mientras la condición sea verdadera.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3600"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3600"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" name="Google Shape;89;p3">
            <a:extLst>
              <a:ext uri="{FF2B5EF4-FFF2-40B4-BE49-F238E27FC236}">
                <a16:creationId xmlns:a16="http://schemas.microsoft.com/office/drawing/2014/main" id="{CF1DA71C-0EDA-4AB4-8B61-7CE92E67D0B9}"/>
              </a:ext>
            </a:extLst>
          </p:cNvPr>
          <p:cNvSpPr txBox="1">
            <a:spLocks/>
          </p:cNvSpPr>
          <p:nvPr/>
        </p:nvSpPr>
        <p:spPr>
          <a:xfrm>
            <a:off x="2191327" y="583562"/>
            <a:ext cx="7809346" cy="9041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SzPts val="1800"/>
            </a:pPr>
            <a:r>
              <a:rPr lang="es-CO" sz="54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CICLO WHILE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08C6BB9-EFE8-4949-8603-3521423E1A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2162" y="3790950"/>
            <a:ext cx="8067675" cy="1428750"/>
          </a:xfrm>
          <a:prstGeom prst="rect">
            <a:avLst/>
          </a:prstGeom>
          <a:ln w="57150">
            <a:solidFill>
              <a:schemeClr val="tx1"/>
            </a:solidFill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71e6200b5_0_59"/>
          <p:cNvSpPr txBox="1">
            <a:spLocks noGrp="1"/>
          </p:cNvSpPr>
          <p:nvPr>
            <p:ph idx="1"/>
          </p:nvPr>
        </p:nvSpPr>
        <p:spPr>
          <a:xfrm>
            <a:off x="1872510" y="2094244"/>
            <a:ext cx="8446980" cy="1268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MX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El ciclo do while funciona de manera diferente al ciclo while, ya que el se ejecuta primero y luego válida si es  verdadero o falso.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3600"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3600"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" name="Google Shape;89;p3">
            <a:extLst>
              <a:ext uri="{FF2B5EF4-FFF2-40B4-BE49-F238E27FC236}">
                <a16:creationId xmlns:a16="http://schemas.microsoft.com/office/drawing/2014/main" id="{CF1DA71C-0EDA-4AB4-8B61-7CE92E67D0B9}"/>
              </a:ext>
            </a:extLst>
          </p:cNvPr>
          <p:cNvSpPr txBox="1">
            <a:spLocks/>
          </p:cNvSpPr>
          <p:nvPr/>
        </p:nvSpPr>
        <p:spPr>
          <a:xfrm>
            <a:off x="2191327" y="583562"/>
            <a:ext cx="7809346" cy="9041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SzPts val="1800"/>
            </a:pPr>
            <a:r>
              <a:rPr lang="es-CO" sz="54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CICLO DO WHILE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AFDB7DF-F820-4F6B-A254-F39BEE166B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75" y="3757612"/>
            <a:ext cx="6191250" cy="1590675"/>
          </a:xfrm>
          <a:prstGeom prst="rect">
            <a:avLst/>
          </a:prstGeom>
          <a:ln w="57150">
            <a:solidFill>
              <a:schemeClr val="tx1"/>
            </a:solidFill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201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71e6200b5_0_59"/>
          <p:cNvSpPr txBox="1">
            <a:spLocks noGrp="1"/>
          </p:cNvSpPr>
          <p:nvPr>
            <p:ph idx="1"/>
          </p:nvPr>
        </p:nvSpPr>
        <p:spPr>
          <a:xfrm>
            <a:off x="1872510" y="1865644"/>
            <a:ext cx="8446980" cy="156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MX" sz="36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Es un bucle donde declaramos la variable a evaluar, un incrementador y la condición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3600"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3600"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" name="Google Shape;89;p3">
            <a:extLst>
              <a:ext uri="{FF2B5EF4-FFF2-40B4-BE49-F238E27FC236}">
                <a16:creationId xmlns:a16="http://schemas.microsoft.com/office/drawing/2014/main" id="{CF1DA71C-0EDA-4AB4-8B61-7CE92E67D0B9}"/>
              </a:ext>
            </a:extLst>
          </p:cNvPr>
          <p:cNvSpPr txBox="1">
            <a:spLocks/>
          </p:cNvSpPr>
          <p:nvPr/>
        </p:nvSpPr>
        <p:spPr>
          <a:xfrm>
            <a:off x="2191327" y="583562"/>
            <a:ext cx="7809346" cy="9041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SzPts val="1800"/>
            </a:pPr>
            <a:r>
              <a:rPr lang="es-CO" sz="54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CICLO FOR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08C6BB9-EFE8-4949-8603-3521423E1A9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062162" y="3969034"/>
            <a:ext cx="8067675" cy="1072581"/>
          </a:xfrm>
          <a:prstGeom prst="rect">
            <a:avLst/>
          </a:prstGeom>
          <a:ln w="57150">
            <a:solidFill>
              <a:schemeClr val="tx1"/>
            </a:solidFill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960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"/>
          <p:cNvSpPr txBox="1">
            <a:spLocks noGrp="1"/>
          </p:cNvSpPr>
          <p:nvPr>
            <p:ph idx="1"/>
          </p:nvPr>
        </p:nvSpPr>
        <p:spPr>
          <a:xfrm>
            <a:off x="972300" y="1662545"/>
            <a:ext cx="5123700" cy="4784436"/>
          </a:xfrm>
          <a:prstGeom prst="rect">
            <a:avLst/>
          </a:prstGeom>
          <a:noFill/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indent="-50800" algn="ctr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s-CO" sz="20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El lenguaje natural está lleno de </a:t>
            </a:r>
            <a:r>
              <a:rPr lang="es-CO" sz="2000" dirty="0">
                <a:solidFill>
                  <a:srgbClr val="FFFF0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ambigüedades</a:t>
            </a:r>
            <a:r>
              <a:rPr lang="es-CO" sz="20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.</a:t>
            </a:r>
            <a:endParaRPr sz="20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20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3" indent="-5080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s-CO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Gato -&gt; animal</a:t>
            </a:r>
            <a:endParaRPr b="1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3" indent="-5080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s-CO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Gato -&gt; herramienta.</a:t>
            </a:r>
          </a:p>
          <a:p>
            <a:pPr lvl="3" indent="-5080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endParaRPr lang="es-CO" b="1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lvl="3" indent="-5080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s-CO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Sobre -&gt; Posición</a:t>
            </a:r>
          </a:p>
          <a:p>
            <a:pPr lvl="3" indent="-5080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s-CO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Sobre -&gt; Objeto</a:t>
            </a:r>
          </a:p>
          <a:p>
            <a:pPr lvl="3" indent="-5080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s-CO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Sobre -&gt; Tema</a:t>
            </a:r>
            <a:endParaRPr lang="es-CO" b="1"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s-CO" sz="2000"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marL="228600" lvl="0" indent="-508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MX" sz="20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Diferentes variantes para lograr un </a:t>
            </a:r>
            <a:r>
              <a:rPr lang="es-MX" sz="2000" dirty="0">
                <a:solidFill>
                  <a:srgbClr val="FFFF00"/>
                </a:solidFill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mismo objetivo</a:t>
            </a:r>
          </a:p>
          <a:p>
            <a:pPr marL="228600" lvl="0" indent="-508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s-MX" sz="20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228600" lvl="0" indent="-508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MX" sz="20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Ingles -  Español – Frances - Alemán</a:t>
            </a:r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s-CO" sz="20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</p:txBody>
      </p:sp>
      <p:sp>
        <p:nvSpPr>
          <p:cNvPr id="98" name="Google Shape;98;p4"/>
          <p:cNvSpPr txBox="1">
            <a:spLocks noGrp="1"/>
          </p:cNvSpPr>
          <p:nvPr>
            <p:ph type="body" idx="4294967295"/>
          </p:nvPr>
        </p:nvSpPr>
        <p:spPr>
          <a:xfrm>
            <a:off x="6504132" y="1662545"/>
            <a:ext cx="5124450" cy="4784437"/>
          </a:xfrm>
          <a:prstGeom prst="rect">
            <a:avLst/>
          </a:prstGeom>
          <a:noFill/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28600" lvl="0" indent="-508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s-CO" sz="20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228600" lvl="0" indent="-508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CO" sz="20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Las reglas de los lenguajes permiten crear código con enunciados concretos.</a:t>
            </a:r>
          </a:p>
          <a:p>
            <a:pPr marL="228600" lvl="0" indent="-508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s-CO" sz="20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228600" lvl="0" indent="-508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MX" sz="20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Mediante este lenguaje se comunican el programador y la máquina</a:t>
            </a:r>
          </a:p>
          <a:p>
            <a:pPr marL="228600" lvl="0" indent="-508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s-MX" sz="20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228600" lvl="0" indent="-508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MX" sz="20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Base para construir todas las aplicaciones digitales que se utilizan en el día a día que las podemos clasificar en dos tipos</a:t>
            </a:r>
          </a:p>
          <a:p>
            <a:pPr marL="228600" lvl="0" indent="-508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s-MX" sz="2000" b="1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228600" lvl="0" indent="-508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MX" sz="20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- Lenguaje de bajo nivel</a:t>
            </a:r>
            <a:br>
              <a:rPr lang="es-MX" sz="20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</a:br>
            <a:r>
              <a:rPr lang="es-MX" sz="20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- Lenguaje de alto nivel.</a:t>
            </a:r>
          </a:p>
          <a:p>
            <a:pPr marL="228600" lvl="0" indent="-508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s-MX" sz="20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228600" lvl="0" indent="-508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20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</p:txBody>
      </p:sp>
      <p:sp>
        <p:nvSpPr>
          <p:cNvPr id="5" name="Google Shape;89;p3">
            <a:extLst>
              <a:ext uri="{FF2B5EF4-FFF2-40B4-BE49-F238E27FC236}">
                <a16:creationId xmlns:a16="http://schemas.microsoft.com/office/drawing/2014/main" id="{D50A32BD-F1E2-4003-8059-81A7E33943B7}"/>
              </a:ext>
            </a:extLst>
          </p:cNvPr>
          <p:cNvSpPr txBox="1">
            <a:spLocks/>
          </p:cNvSpPr>
          <p:nvPr/>
        </p:nvSpPr>
        <p:spPr>
          <a:xfrm>
            <a:off x="778741" y="521389"/>
            <a:ext cx="10634518" cy="9041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SzPts val="1800"/>
            </a:pPr>
            <a:r>
              <a:rPr lang="es-CO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LENGUAJE NATURAL VS LENGUAJE FORMAL</a:t>
            </a:r>
            <a:endParaRPr lang="es-CO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871e6200b5_0_3"/>
          <p:cNvSpPr txBox="1">
            <a:spLocks noGrp="1"/>
          </p:cNvSpPr>
          <p:nvPr>
            <p:ph idx="1"/>
          </p:nvPr>
        </p:nvSpPr>
        <p:spPr>
          <a:xfrm>
            <a:off x="2052619" y="1331176"/>
            <a:ext cx="8086762" cy="2774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marL="45720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CO" sz="30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Conjunto de instrucciones ordenadas las cuales son escritas para dar solución a un problema específico.</a:t>
            </a:r>
          </a:p>
          <a:p>
            <a:pPr marL="45720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s-CO" sz="3000" u="sng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45720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CO" sz="3000" b="1" u="sng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ENTRADA &gt; PROCESO &gt; SALIDA</a:t>
            </a:r>
            <a:endParaRPr sz="3000" b="1" u="sng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" name="Google Shape;89;p3">
            <a:extLst>
              <a:ext uri="{FF2B5EF4-FFF2-40B4-BE49-F238E27FC236}">
                <a16:creationId xmlns:a16="http://schemas.microsoft.com/office/drawing/2014/main" id="{278285DF-1F8B-423F-81A7-38B6B9FFBA76}"/>
              </a:ext>
            </a:extLst>
          </p:cNvPr>
          <p:cNvSpPr txBox="1">
            <a:spLocks/>
          </p:cNvSpPr>
          <p:nvPr/>
        </p:nvSpPr>
        <p:spPr>
          <a:xfrm>
            <a:off x="2191327" y="507100"/>
            <a:ext cx="7809346" cy="9041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SzPts val="1800"/>
            </a:pPr>
            <a:r>
              <a:rPr lang="es-CO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ALGORITMO</a:t>
            </a:r>
            <a:endParaRPr lang="es-CO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grpSp>
        <p:nvGrpSpPr>
          <p:cNvPr id="30" name="Grupo 29">
            <a:extLst>
              <a:ext uri="{FF2B5EF4-FFF2-40B4-BE49-F238E27FC236}">
                <a16:creationId xmlns:a16="http://schemas.microsoft.com/office/drawing/2014/main" id="{96B23BC7-AEBD-401F-ACDD-8DE5BED243AB}"/>
              </a:ext>
            </a:extLst>
          </p:cNvPr>
          <p:cNvGrpSpPr/>
          <p:nvPr/>
        </p:nvGrpSpPr>
        <p:grpSpPr>
          <a:xfrm>
            <a:off x="2438400" y="4016751"/>
            <a:ext cx="7143750" cy="1999775"/>
            <a:chOff x="2524125" y="3740726"/>
            <a:chExt cx="7143750" cy="1999775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315DA842-1526-445C-9069-3A35EAFE655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foregroundMark x1="21333" y1="56635" x2="21333" y2="56635"/>
                          <a14:foregroundMark x1="30267" y1="52844" x2="30267" y2="52844"/>
                          <a14:foregroundMark x1="40667" y1="70616" x2="40667" y2="70616"/>
                          <a14:foregroundMark x1="66000" y1="52133" x2="66000" y2="52133"/>
                          <a14:foregroundMark x1="58933" y1="52370" x2="58933" y2="52370"/>
                          <a14:foregroundMark x1="60000" y1="47867" x2="63867" y2="56398"/>
                          <a14:foregroundMark x1="52800" y1="52844" x2="52800" y2="52844"/>
                          <a14:foregroundMark x1="52133" y1="51659" x2="51600" y2="51185"/>
                          <a14:foregroundMark x1="60667" y1="77962" x2="59867" y2="77962"/>
                          <a14:foregroundMark x1="61467" y1="76540" x2="60400" y2="76777"/>
                          <a14:foregroundMark x1="46533" y1="77725" x2="48000" y2="77725"/>
                          <a14:foregroundMark x1="84400" y1="52607" x2="84400" y2="52607"/>
                          <a14:foregroundMark x1="81467" y1="48104" x2="83467" y2="48578"/>
                          <a14:foregroundMark x1="81467" y1="52844" x2="80267" y2="57346"/>
                          <a14:foregroundMark x1="71733" y1="51659" x2="72800" y2="53081"/>
                          <a14:foregroundMark x1="54000" y1="77962" x2="55867" y2="77962"/>
                          <a14:foregroundMark x1="20000" y1="47867" x2="19600" y2="51659"/>
                          <a14:foregroundMark x1="61600" y1="68957" x2="61733" y2="73697"/>
                          <a14:foregroundMark x1="22800" y1="50711" x2="16133" y2="50474"/>
                          <a14:foregroundMark x1="16133" y1="50474" x2="18000" y2="5592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4317" b="15932"/>
            <a:stretch/>
          </p:blipFill>
          <p:spPr bwMode="auto">
            <a:xfrm>
              <a:off x="2524125" y="3740726"/>
              <a:ext cx="7143750" cy="19997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9" name="Conector recto 8">
              <a:extLst>
                <a:ext uri="{FF2B5EF4-FFF2-40B4-BE49-F238E27FC236}">
                  <a16:creationId xmlns:a16="http://schemas.microsoft.com/office/drawing/2014/main" id="{19DF7B82-CE19-4129-AEC7-DA863326E0D2}"/>
                </a:ext>
              </a:extLst>
            </p:cNvPr>
            <p:cNvCxnSpPr>
              <a:cxnSpLocks/>
            </p:cNvCxnSpPr>
            <p:nvPr/>
          </p:nvCxnSpPr>
          <p:spPr>
            <a:xfrm>
              <a:off x="5419969" y="5452648"/>
              <a:ext cx="1554553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recto 24">
              <a:extLst>
                <a:ext uri="{FF2B5EF4-FFF2-40B4-BE49-F238E27FC236}">
                  <a16:creationId xmlns:a16="http://schemas.microsoft.com/office/drawing/2014/main" id="{9EAEB527-DFF3-4E31-B8E2-25C7E9037320}"/>
                </a:ext>
              </a:extLst>
            </p:cNvPr>
            <p:cNvCxnSpPr>
              <a:cxnSpLocks/>
            </p:cNvCxnSpPr>
            <p:nvPr/>
          </p:nvCxnSpPr>
          <p:spPr>
            <a:xfrm>
              <a:off x="6946460" y="5040923"/>
              <a:ext cx="0" cy="458621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ector recto 30">
              <a:extLst>
                <a:ext uri="{FF2B5EF4-FFF2-40B4-BE49-F238E27FC236}">
                  <a16:creationId xmlns:a16="http://schemas.microsoft.com/office/drawing/2014/main" id="{3E50A880-6288-4DD7-AAD6-76A36122F3D9}"/>
                </a:ext>
              </a:extLst>
            </p:cNvPr>
            <p:cNvCxnSpPr>
              <a:cxnSpLocks/>
            </p:cNvCxnSpPr>
            <p:nvPr/>
          </p:nvCxnSpPr>
          <p:spPr>
            <a:xfrm>
              <a:off x="5431691" y="5487820"/>
              <a:ext cx="1554553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ector recto 31">
              <a:extLst>
                <a:ext uri="{FF2B5EF4-FFF2-40B4-BE49-F238E27FC236}">
                  <a16:creationId xmlns:a16="http://schemas.microsoft.com/office/drawing/2014/main" id="{C871F514-7FEC-4259-A216-B6D5643D88D5}"/>
                </a:ext>
              </a:extLst>
            </p:cNvPr>
            <p:cNvCxnSpPr>
              <a:cxnSpLocks/>
            </p:cNvCxnSpPr>
            <p:nvPr/>
          </p:nvCxnSpPr>
          <p:spPr>
            <a:xfrm>
              <a:off x="5431691" y="5205046"/>
              <a:ext cx="0" cy="317944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riángulo isósceles 28">
              <a:extLst>
                <a:ext uri="{FF2B5EF4-FFF2-40B4-BE49-F238E27FC236}">
                  <a16:creationId xmlns:a16="http://schemas.microsoft.com/office/drawing/2014/main" id="{D0E2CFFC-7E42-4F10-8D12-5A50ABC934EF}"/>
                </a:ext>
              </a:extLst>
            </p:cNvPr>
            <p:cNvSpPr/>
            <p:nvPr/>
          </p:nvSpPr>
          <p:spPr>
            <a:xfrm>
              <a:off x="5294923" y="5048739"/>
              <a:ext cx="293076" cy="159041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871e6200b5_0_16"/>
          <p:cNvSpPr txBox="1">
            <a:spLocks noGrp="1"/>
          </p:cNvSpPr>
          <p:nvPr>
            <p:ph idx="1"/>
          </p:nvPr>
        </p:nvSpPr>
        <p:spPr>
          <a:xfrm>
            <a:off x="414750" y="1798680"/>
            <a:ext cx="11362500" cy="36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8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CO" sz="24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Escribir un algoritmo que permita saludar a una persona por su nombre.</a:t>
            </a: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4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s-MX" sz="24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s-MX" sz="24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4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12600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lay"/>
              <a:buChar char="•"/>
            </a:pPr>
            <a:r>
              <a:rPr lang="es-CO" sz="24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Entrada </a:t>
            </a:r>
            <a:r>
              <a:rPr lang="es-CO" sz="24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        nombre de la persona.</a:t>
            </a:r>
          </a:p>
          <a:p>
            <a:pPr marL="8028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24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12600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lay"/>
              <a:buChar char="•"/>
            </a:pPr>
            <a:r>
              <a:rPr lang="es-CO" sz="24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Proceso            </a:t>
            </a:r>
            <a:r>
              <a:rPr lang="es-CO" sz="24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Leer el nombre ingresado.</a:t>
            </a:r>
          </a:p>
          <a:p>
            <a:pPr marL="8028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24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12600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lay"/>
              <a:buChar char="•"/>
            </a:pPr>
            <a:r>
              <a:rPr lang="es-CO" sz="2400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Salida               </a:t>
            </a:r>
            <a:r>
              <a:rPr lang="es-CO" sz="24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Mostrarlo por pantalla.</a:t>
            </a:r>
            <a:endParaRPr sz="24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" name="Google Shape;89;p3">
            <a:extLst>
              <a:ext uri="{FF2B5EF4-FFF2-40B4-BE49-F238E27FC236}">
                <a16:creationId xmlns:a16="http://schemas.microsoft.com/office/drawing/2014/main" id="{17AF4612-EE2B-4582-AEB4-40C6A2081942}"/>
              </a:ext>
            </a:extLst>
          </p:cNvPr>
          <p:cNvSpPr txBox="1">
            <a:spLocks/>
          </p:cNvSpPr>
          <p:nvPr/>
        </p:nvSpPr>
        <p:spPr>
          <a:xfrm>
            <a:off x="2191327" y="507100"/>
            <a:ext cx="7809346" cy="9041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SzPts val="1800"/>
            </a:pPr>
            <a:r>
              <a:rPr lang="es-CO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ALGORITMO</a:t>
            </a:r>
            <a:endParaRPr lang="es-CO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pic>
        <p:nvPicPr>
          <p:cNvPr id="4098" name="Picture 2" descr="Computer Hacking GIF by jjjjjohn">
            <a:extLst>
              <a:ext uri="{FF2B5EF4-FFF2-40B4-BE49-F238E27FC236}">
                <a16:creationId xmlns:a16="http://schemas.microsoft.com/office/drawing/2014/main" id="{BBF17167-DB77-4CEC-A6FC-186F4B8611C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5275" y="2867024"/>
            <a:ext cx="3267075" cy="3267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18499D74-36B1-4F97-9C16-3983263FCF41}"/>
              </a:ext>
            </a:extLst>
          </p:cNvPr>
          <p:cNvSpPr/>
          <p:nvPr/>
        </p:nvSpPr>
        <p:spPr>
          <a:xfrm>
            <a:off x="2990850" y="3810000"/>
            <a:ext cx="685800" cy="238125"/>
          </a:xfrm>
          <a:prstGeom prst="rightArrow">
            <a:avLst/>
          </a:prstGeom>
          <a:solidFill>
            <a:schemeClr val="tx1"/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32DFE71D-E237-4B70-AE8C-1CA44D6D7FA9}"/>
              </a:ext>
            </a:extLst>
          </p:cNvPr>
          <p:cNvSpPr/>
          <p:nvPr/>
        </p:nvSpPr>
        <p:spPr>
          <a:xfrm>
            <a:off x="2990850" y="4435575"/>
            <a:ext cx="685800" cy="238125"/>
          </a:xfrm>
          <a:prstGeom prst="rightArrow">
            <a:avLst/>
          </a:prstGeom>
          <a:solidFill>
            <a:schemeClr val="tx1"/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808580AE-54D6-4A40-B1E7-247F188591A0}"/>
              </a:ext>
            </a:extLst>
          </p:cNvPr>
          <p:cNvSpPr/>
          <p:nvPr/>
        </p:nvSpPr>
        <p:spPr>
          <a:xfrm>
            <a:off x="2990850" y="5080200"/>
            <a:ext cx="685800" cy="238125"/>
          </a:xfrm>
          <a:prstGeom prst="rightArrow">
            <a:avLst/>
          </a:prstGeom>
          <a:solidFill>
            <a:schemeClr val="tx1"/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093913FF-7F53-4C6B-9B51-FCCEEA5D41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8761" y="1704975"/>
            <a:ext cx="2788640" cy="4338637"/>
          </a:xfrm>
          <a:prstGeom prst="rect">
            <a:avLst/>
          </a:prstGeom>
        </p:spPr>
      </p:pic>
      <p:sp>
        <p:nvSpPr>
          <p:cNvPr id="110" name="Google Shape;110;g871e6200b5_0_22"/>
          <p:cNvSpPr txBox="1">
            <a:spLocks noGrp="1"/>
          </p:cNvSpPr>
          <p:nvPr>
            <p:ph idx="1"/>
          </p:nvPr>
        </p:nvSpPr>
        <p:spPr>
          <a:xfrm>
            <a:off x="414750" y="1411230"/>
            <a:ext cx="11362500" cy="42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" name="Google Shape;89;p3">
            <a:extLst>
              <a:ext uri="{FF2B5EF4-FFF2-40B4-BE49-F238E27FC236}">
                <a16:creationId xmlns:a16="http://schemas.microsoft.com/office/drawing/2014/main" id="{05D80239-BD02-43D9-A5A1-ADA924B8A050}"/>
              </a:ext>
            </a:extLst>
          </p:cNvPr>
          <p:cNvSpPr txBox="1">
            <a:spLocks/>
          </p:cNvSpPr>
          <p:nvPr/>
        </p:nvSpPr>
        <p:spPr>
          <a:xfrm>
            <a:off x="2191327" y="507100"/>
            <a:ext cx="7809346" cy="9041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SzPts val="1800"/>
            </a:pPr>
            <a:r>
              <a:rPr lang="es-CO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JAVASCRIPT</a:t>
            </a:r>
          </a:p>
        </p:txBody>
      </p:sp>
      <p:pic>
        <p:nvPicPr>
          <p:cNvPr id="3076" name="Picture 4" descr="JavaScript - Wikipedia, la enciclopedia libre">
            <a:extLst>
              <a:ext uri="{FF2B5EF4-FFF2-40B4-BE49-F238E27FC236}">
                <a16:creationId xmlns:a16="http://schemas.microsoft.com/office/drawing/2014/main" id="{BC2D4904-D462-4120-A583-2183BABD8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2008245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871e6200b5_0_22"/>
          <p:cNvSpPr txBox="1">
            <a:spLocks noGrp="1"/>
          </p:cNvSpPr>
          <p:nvPr>
            <p:ph idx="1"/>
          </p:nvPr>
        </p:nvSpPr>
        <p:spPr>
          <a:xfrm>
            <a:off x="414750" y="1411230"/>
            <a:ext cx="11362500" cy="42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s-MX"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" name="Google Shape;89;p3">
            <a:extLst>
              <a:ext uri="{FF2B5EF4-FFF2-40B4-BE49-F238E27FC236}">
                <a16:creationId xmlns:a16="http://schemas.microsoft.com/office/drawing/2014/main" id="{05D80239-BD02-43D9-A5A1-ADA924B8A050}"/>
              </a:ext>
            </a:extLst>
          </p:cNvPr>
          <p:cNvSpPr txBox="1">
            <a:spLocks/>
          </p:cNvSpPr>
          <p:nvPr/>
        </p:nvSpPr>
        <p:spPr>
          <a:xfrm>
            <a:off x="2191327" y="507100"/>
            <a:ext cx="7809346" cy="9041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SzPts val="1800"/>
            </a:pPr>
            <a:r>
              <a:rPr lang="es-CO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JAVASCRIPT</a:t>
            </a:r>
          </a:p>
        </p:txBody>
      </p:sp>
      <p:sp>
        <p:nvSpPr>
          <p:cNvPr id="7" name="Google Shape;104;g871e6200b5_0_3">
            <a:extLst>
              <a:ext uri="{FF2B5EF4-FFF2-40B4-BE49-F238E27FC236}">
                <a16:creationId xmlns:a16="http://schemas.microsoft.com/office/drawing/2014/main" id="{6CE98CB2-5C11-4C92-AFFA-B00E869027D5}"/>
              </a:ext>
            </a:extLst>
          </p:cNvPr>
          <p:cNvSpPr txBox="1">
            <a:spLocks/>
          </p:cNvSpPr>
          <p:nvPr/>
        </p:nvSpPr>
        <p:spPr>
          <a:xfrm>
            <a:off x="1399794" y="1731226"/>
            <a:ext cx="5719781" cy="461967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0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s-MX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Es un lenguaje de programación orientado a la web, es interpretado, orientado a objetos y débilmente tipado, permite darle dinamismo a la página web.</a:t>
            </a:r>
          </a:p>
          <a:p>
            <a:pPr marL="4572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s-MX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4572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s-MX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457200" indent="0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s-MX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HTML </a:t>
            </a:r>
            <a:r>
              <a:rPr lang="es-MX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  </a:t>
            </a:r>
            <a:endParaRPr lang="es-MX" sz="14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457200" indent="0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s-MX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 CSS </a:t>
            </a:r>
            <a:r>
              <a:rPr lang="es-MX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  </a:t>
            </a:r>
            <a:endParaRPr lang="es-MX" sz="14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457200" indent="0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s-MX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   JS </a:t>
            </a:r>
            <a:r>
              <a:rPr lang="es-MX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      </a:t>
            </a:r>
          </a:p>
        </p:txBody>
      </p:sp>
      <p:pic>
        <p:nvPicPr>
          <p:cNvPr id="5124" name="Picture 4" descr="run run run halloween GIF">
            <a:extLst>
              <a:ext uri="{FF2B5EF4-FFF2-40B4-BE49-F238E27FC236}">
                <a16:creationId xmlns:a16="http://schemas.microsoft.com/office/drawing/2014/main" id="{DCA4B4E7-E3B6-4BAE-931C-9E1D554B1D2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9510" y="1495424"/>
            <a:ext cx="2586692" cy="470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Conector recto de flecha 2">
            <a:extLst>
              <a:ext uri="{FF2B5EF4-FFF2-40B4-BE49-F238E27FC236}">
                <a16:creationId xmlns:a16="http://schemas.microsoft.com/office/drawing/2014/main" id="{909B19AC-50B8-4DBA-9D53-9FAFD43E4D42}"/>
              </a:ext>
            </a:extLst>
          </p:cNvPr>
          <p:cNvCxnSpPr/>
          <p:nvPr/>
        </p:nvCxnSpPr>
        <p:spPr>
          <a:xfrm>
            <a:off x="3086100" y="5029200"/>
            <a:ext cx="276225" cy="0"/>
          </a:xfrm>
          <a:prstGeom prst="straightConnector1">
            <a:avLst/>
          </a:prstGeom>
          <a:ln w="1905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787AF1E2-86FB-4228-B83C-E783C71610EF}"/>
              </a:ext>
            </a:extLst>
          </p:cNvPr>
          <p:cNvCxnSpPr/>
          <p:nvPr/>
        </p:nvCxnSpPr>
        <p:spPr>
          <a:xfrm>
            <a:off x="3086100" y="5429250"/>
            <a:ext cx="276225" cy="0"/>
          </a:xfrm>
          <a:prstGeom prst="straightConnector1">
            <a:avLst/>
          </a:prstGeom>
          <a:ln w="1905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C8AECF85-F478-44D6-BA49-BA96402F8B90}"/>
              </a:ext>
            </a:extLst>
          </p:cNvPr>
          <p:cNvCxnSpPr/>
          <p:nvPr/>
        </p:nvCxnSpPr>
        <p:spPr>
          <a:xfrm>
            <a:off x="3086100" y="5781675"/>
            <a:ext cx="276225" cy="0"/>
          </a:xfrm>
          <a:prstGeom prst="straightConnector1">
            <a:avLst/>
          </a:prstGeom>
          <a:ln w="1905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CF3CA971-BF5A-4189-809B-3A80E31B3E39}"/>
              </a:ext>
            </a:extLst>
          </p:cNvPr>
          <p:cNvSpPr txBox="1"/>
          <p:nvPr/>
        </p:nvSpPr>
        <p:spPr>
          <a:xfrm>
            <a:off x="3050225" y="4836143"/>
            <a:ext cx="40693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0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s-MX" sz="14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los huesos</a:t>
            </a:r>
          </a:p>
          <a:p>
            <a:pPr marL="457200" indent="0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s-MX" sz="14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457200" indent="0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s-MX" sz="14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color de piel, grande pequeño mediano</a:t>
            </a:r>
          </a:p>
          <a:p>
            <a:pPr marL="457200" indent="0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s-MX" sz="1400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457200" indent="0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s-MX" sz="14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musculo que permite mover los huesos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405586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871e6200b5_0_3"/>
          <p:cNvSpPr txBox="1">
            <a:spLocks noGrp="1"/>
          </p:cNvSpPr>
          <p:nvPr>
            <p:ph idx="1"/>
          </p:nvPr>
        </p:nvSpPr>
        <p:spPr>
          <a:xfrm>
            <a:off x="1290619" y="1331176"/>
            <a:ext cx="8086762" cy="5145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  <a:p>
            <a:pPr marL="45720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MX" sz="2400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No necesita ser compilado ya que el navegador lee lo que nosotros escribimos en nuestro código y gracias al motor v8 del navegador se ejecuta.</a:t>
            </a:r>
          </a:p>
          <a:p>
            <a:pPr marL="45720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s-CO" sz="2400" u="sng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800100" indent="-342900">
              <a:spcBef>
                <a:spcPts val="0"/>
              </a:spcBef>
              <a:buSzPts val="1800"/>
            </a:pPr>
            <a:r>
              <a:rPr lang="es-CO" sz="2400" u="sng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Lenguaje orientado a objetos</a:t>
            </a:r>
          </a:p>
          <a:p>
            <a:pPr marL="800100" indent="-342900">
              <a:spcBef>
                <a:spcPts val="0"/>
              </a:spcBef>
              <a:buSzPts val="1800"/>
            </a:pPr>
            <a:endParaRPr lang="es-CO" sz="2400" u="sng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800100" indent="-342900">
              <a:spcBef>
                <a:spcPts val="0"/>
              </a:spcBef>
              <a:buSzPts val="1800"/>
            </a:pPr>
            <a:r>
              <a:rPr lang="es-CO" sz="2400" u="sng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De tipado débil</a:t>
            </a:r>
          </a:p>
          <a:p>
            <a:pPr marL="800100" indent="-342900">
              <a:spcBef>
                <a:spcPts val="0"/>
              </a:spcBef>
              <a:buSzPts val="1800"/>
            </a:pPr>
            <a:endParaRPr lang="es-CO" sz="2400" u="sng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800100" indent="-342900">
              <a:spcBef>
                <a:spcPts val="0"/>
              </a:spcBef>
              <a:buSzPts val="1800"/>
            </a:pPr>
            <a:r>
              <a:rPr lang="es-CO" sz="2400" u="sng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Lenguaje de alto nivel</a:t>
            </a:r>
          </a:p>
          <a:p>
            <a:pPr marL="800100" indent="-342900">
              <a:spcBef>
                <a:spcPts val="0"/>
              </a:spcBef>
              <a:buSzPts val="1800"/>
            </a:pPr>
            <a:endParaRPr lang="es-CO" sz="2400" u="sng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800100" indent="-342900">
              <a:spcBef>
                <a:spcPts val="0"/>
              </a:spcBef>
              <a:buSzPts val="1800"/>
            </a:pPr>
            <a:r>
              <a:rPr lang="es-CO" sz="2400" u="sng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Con una comunidad muy activa</a:t>
            </a:r>
          </a:p>
          <a:p>
            <a:pPr marL="800100" indent="-342900">
              <a:spcBef>
                <a:spcPts val="0"/>
              </a:spcBef>
              <a:buSzPts val="1800"/>
            </a:pPr>
            <a:endParaRPr lang="es-CO" sz="2400" u="sng"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800100" indent="-342900">
              <a:spcBef>
                <a:spcPts val="0"/>
              </a:spcBef>
              <a:buSzPts val="1800"/>
            </a:pPr>
            <a:r>
              <a:rPr lang="es-CO" sz="2400" u="sng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Con herramientas ya desarrolladas</a:t>
            </a:r>
          </a:p>
        </p:txBody>
      </p:sp>
      <p:sp>
        <p:nvSpPr>
          <p:cNvPr id="11" name="Google Shape;89;p3">
            <a:extLst>
              <a:ext uri="{FF2B5EF4-FFF2-40B4-BE49-F238E27FC236}">
                <a16:creationId xmlns:a16="http://schemas.microsoft.com/office/drawing/2014/main" id="{4AB14E87-EE2E-4842-AF21-47FC0ADCBF10}"/>
              </a:ext>
            </a:extLst>
          </p:cNvPr>
          <p:cNvSpPr txBox="1">
            <a:spLocks/>
          </p:cNvSpPr>
          <p:nvPr/>
        </p:nvSpPr>
        <p:spPr>
          <a:xfrm>
            <a:off x="2330035" y="427046"/>
            <a:ext cx="7809346" cy="9041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SzPts val="1800"/>
            </a:pPr>
            <a:r>
              <a:rPr lang="es-CO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JAVASCRIPT</a:t>
            </a:r>
          </a:p>
        </p:txBody>
      </p:sp>
      <p:pic>
        <p:nvPicPr>
          <p:cNvPr id="6148" name="Picture 4" descr="youtube internet GIF by Cartoon Network EMEA">
            <a:extLst>
              <a:ext uri="{FF2B5EF4-FFF2-40B4-BE49-F238E27FC236}">
                <a16:creationId xmlns:a16="http://schemas.microsoft.com/office/drawing/2014/main" id="{840F7042-4D32-4D74-B4C1-7DCE6989F58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03952">
            <a:off x="7524767" y="3513561"/>
            <a:ext cx="3705225" cy="2084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5557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871e6200b5_0_22"/>
          <p:cNvSpPr txBox="1">
            <a:spLocks noGrp="1"/>
          </p:cNvSpPr>
          <p:nvPr>
            <p:ph idx="1"/>
          </p:nvPr>
        </p:nvSpPr>
        <p:spPr>
          <a:xfrm>
            <a:off x="414750" y="1411230"/>
            <a:ext cx="11362500" cy="42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CO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Espacio en memoria que almacena información la cual puede cambiar.</a:t>
            </a:r>
            <a:endParaRPr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CO" b="1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Formas de escribir una variable:</a:t>
            </a: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200150" lvl="0" indent="-742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s-CO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nombre</a:t>
            </a:r>
            <a:endParaRPr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1200150" lvl="0" indent="-742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s-CO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nombreCompleto</a:t>
            </a:r>
            <a:endParaRPr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1200150" lvl="0" indent="-742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s-CO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nombre1</a:t>
            </a:r>
            <a:endParaRPr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1200150" lvl="0" indent="-742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s-CO" dirty="0">
                <a:latin typeface="Segoe UI" panose="020B0502040204020203" pitchFamily="34" charset="0"/>
                <a:ea typeface="Teko"/>
                <a:cs typeface="Segoe UI" panose="020B0502040204020203" pitchFamily="34" charset="0"/>
                <a:sym typeface="Teko"/>
              </a:rPr>
              <a:t>nombre_completo</a:t>
            </a:r>
            <a:endParaRPr dirty="0">
              <a:latin typeface="Segoe UI" panose="020B0502040204020203" pitchFamily="34" charset="0"/>
              <a:ea typeface="Teko"/>
              <a:cs typeface="Segoe UI" panose="020B0502040204020203" pitchFamily="34" charset="0"/>
              <a:sym typeface="Tek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" name="Google Shape;89;p3">
            <a:extLst>
              <a:ext uri="{FF2B5EF4-FFF2-40B4-BE49-F238E27FC236}">
                <a16:creationId xmlns:a16="http://schemas.microsoft.com/office/drawing/2014/main" id="{05D80239-BD02-43D9-A5A1-ADA924B8A050}"/>
              </a:ext>
            </a:extLst>
          </p:cNvPr>
          <p:cNvSpPr txBox="1">
            <a:spLocks/>
          </p:cNvSpPr>
          <p:nvPr/>
        </p:nvSpPr>
        <p:spPr>
          <a:xfrm>
            <a:off x="2191327" y="507100"/>
            <a:ext cx="7809346" cy="9041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SzPts val="1800"/>
            </a:pPr>
            <a:r>
              <a:rPr lang="es-CO" sz="3600" dirty="0">
                <a:latin typeface="Segoe UI Black" panose="020B0A02040204020203" pitchFamily="34" charset="0"/>
                <a:ea typeface="Segoe UI Black" panose="020B0A02040204020203" pitchFamily="34" charset="0"/>
                <a:cs typeface="Teko"/>
                <a:sym typeface="Teko"/>
              </a:rPr>
              <a:t>VARIABLES</a:t>
            </a:r>
          </a:p>
        </p:txBody>
      </p:sp>
      <p:pic>
        <p:nvPicPr>
          <p:cNvPr id="3074" name="Picture 2" descr="animation 3d GIF by Chris Gannon">
            <a:extLst>
              <a:ext uri="{FF2B5EF4-FFF2-40B4-BE49-F238E27FC236}">
                <a16:creationId xmlns:a16="http://schemas.microsoft.com/office/drawing/2014/main" id="{C4041AB2-411E-4E07-9AFA-1017550E1B1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4725" y="3248025"/>
            <a:ext cx="3886200" cy="291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645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232</TotalTime>
  <Words>1115</Words>
  <Application>Microsoft Office PowerPoint</Application>
  <PresentationFormat>Widescreen</PresentationFormat>
  <Paragraphs>249</Paragraphs>
  <Slides>23</Slides>
  <Notes>17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Lógica y algoritmia</vt:lpstr>
      <vt:lpstr>LENGUAJE DE PROGRAMACIÓN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Lógica y algoritmia</dc:title>
  <cp:lastModifiedBy>miguel gustavo nieto</cp:lastModifiedBy>
  <cp:revision>8</cp:revision>
  <dcterms:modified xsi:type="dcterms:W3CDTF">2021-08-19T20:46:08Z</dcterms:modified>
</cp:coreProperties>
</file>